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Lst>
  <p:notesMasterIdLst>
    <p:notesMasterId r:id="rId29"/>
  </p:notesMasterIdLst>
  <p:handoutMasterIdLst>
    <p:handoutMasterId r:id="rId30"/>
  </p:handoutMasterIdLst>
  <p:sldIdLst>
    <p:sldId id="281" r:id="rId3"/>
    <p:sldId id="572" r:id="rId4"/>
    <p:sldId id="573" r:id="rId5"/>
    <p:sldId id="520" r:id="rId6"/>
    <p:sldId id="566" r:id="rId7"/>
    <p:sldId id="521" r:id="rId8"/>
    <p:sldId id="507" r:id="rId9"/>
    <p:sldId id="574" r:id="rId10"/>
    <p:sldId id="549" r:id="rId11"/>
    <p:sldId id="570" r:id="rId12"/>
    <p:sldId id="567" r:id="rId13"/>
    <p:sldId id="546" r:id="rId14"/>
    <p:sldId id="568" r:id="rId15"/>
    <p:sldId id="561" r:id="rId16"/>
    <p:sldId id="559" r:id="rId17"/>
    <p:sldId id="562" r:id="rId18"/>
    <p:sldId id="547" r:id="rId19"/>
    <p:sldId id="569" r:id="rId20"/>
    <p:sldId id="552" r:id="rId21"/>
    <p:sldId id="563" r:id="rId22"/>
    <p:sldId id="564" r:id="rId23"/>
    <p:sldId id="565" r:id="rId24"/>
    <p:sldId id="575" r:id="rId25"/>
    <p:sldId id="571" r:id="rId26"/>
    <p:sldId id="553" r:id="rId27"/>
    <p:sldId id="425"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240">
          <p15:clr>
            <a:srgbClr val="A4A3A4"/>
          </p15:clr>
        </p15:guide>
        <p15:guide id="3" orient="horz" pos="841">
          <p15:clr>
            <a:srgbClr val="A4A3A4"/>
          </p15:clr>
        </p15:guide>
        <p15:guide id="4" orient="horz" pos="4128">
          <p15:clr>
            <a:srgbClr val="A4A3A4"/>
          </p15:clr>
        </p15:guide>
        <p15:guide id="5" orient="horz" pos="3888">
          <p15:clr>
            <a:srgbClr val="A4A3A4"/>
          </p15:clr>
        </p15:guide>
        <p15:guide id="6" orient="horz" pos="432">
          <p15:clr>
            <a:srgbClr val="A4A3A4"/>
          </p15:clr>
        </p15:guide>
        <p15:guide id="7" pos="133">
          <p15:clr>
            <a:srgbClr val="A4A3A4"/>
          </p15:clr>
        </p15:guide>
        <p15:guide id="8" pos="480">
          <p15:clr>
            <a:srgbClr val="A4A3A4"/>
          </p15:clr>
        </p15:guide>
        <p15:guide id="9" pos="5280">
          <p15:clr>
            <a:srgbClr val="A4A3A4"/>
          </p15:clr>
        </p15:guide>
        <p15:guide id="10" pos="2880">
          <p15:clr>
            <a:srgbClr val="A4A3A4"/>
          </p15:clr>
        </p15:guide>
        <p15:guide id="11" pos="5627">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26" autoAdjust="0"/>
  </p:normalViewPr>
  <p:slideViewPr>
    <p:cSldViewPr>
      <p:cViewPr varScale="1">
        <p:scale>
          <a:sx n="70" d="100"/>
          <a:sy n="70" d="100"/>
        </p:scale>
        <p:origin x="1838" y="278"/>
      </p:cViewPr>
      <p:guideLst>
        <p:guide orient="horz" pos="2160"/>
        <p:guide orient="horz" pos="240"/>
        <p:guide orient="horz" pos="841"/>
        <p:guide orient="horz" pos="4128"/>
        <p:guide orient="horz" pos="3888"/>
        <p:guide orient="horz" pos="432"/>
        <p:guide pos="133"/>
        <p:guide pos="480"/>
        <p:guide pos="5280"/>
        <p:guide pos="2880"/>
        <p:guide pos="562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315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4B8704B-2918-49F7-958D-DB753249CBD3}" type="datetimeFigureOut">
              <a:rPr lang="en-US"/>
              <a:t>1/2/2026</a:t>
            </a:fld>
            <a:endParaRPr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9BEC2F3-7D9E-4192-9573-F3A2DE081804}" type="slidenum">
              <a:rPr/>
              <a:t>‹#›</a:t>
            </a:fld>
            <a:endParaRPr dirty="0"/>
          </a:p>
        </p:txBody>
      </p:sp>
    </p:spTree>
    <p:extLst>
      <p:ext uri="{BB962C8B-B14F-4D97-AF65-F5344CB8AC3E}">
        <p14:creationId xmlns:p14="http://schemas.microsoft.com/office/powerpoint/2010/main" val="502424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759FBC7-38DD-48ED-9B9A-7E7B1E64B17C}" type="datetimeFigureOut">
              <a:rPr lang="en-US"/>
              <a:t>1/2/2026</a:t>
            </a:fld>
            <a:endParaRPr dirty="0"/>
          </a:p>
        </p:txBody>
      </p:sp>
      <p:sp>
        <p:nvSpPr>
          <p:cNvPr id="4" name="Slide Image Placeholder 3"/>
          <p:cNvSpPr>
            <a:spLocks noGrp="1" noRot="1" noChangeAspect="1"/>
          </p:cNvSpPr>
          <p:nvPr>
            <p:ph type="sldImg" idx="2"/>
          </p:nvPr>
        </p:nvSpPr>
        <p:spPr>
          <a:xfrm>
            <a:off x="714375" y="696913"/>
            <a:ext cx="4648200" cy="34861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48FBF18-D258-42AC-A421-336881F9FB6A}" type="slidenum">
              <a:rPr/>
              <a:t>‹#›</a:t>
            </a:fld>
            <a:endParaRPr dirty="0"/>
          </a:p>
        </p:txBody>
      </p:sp>
    </p:spTree>
    <p:extLst>
      <p:ext uri="{BB962C8B-B14F-4D97-AF65-F5344CB8AC3E}">
        <p14:creationId xmlns:p14="http://schemas.microsoft.com/office/powerpoint/2010/main" val="2381627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FBF18-D258-42AC-A421-336881F9FB6A}" type="slidenum">
              <a:rPr lang="en-US" smtClean="0"/>
              <a:t>1</a:t>
            </a:fld>
            <a:endParaRPr lang="en-US" dirty="0"/>
          </a:p>
        </p:txBody>
      </p:sp>
    </p:spTree>
    <p:extLst>
      <p:ext uri="{BB962C8B-B14F-4D97-AF65-F5344CB8AC3E}">
        <p14:creationId xmlns:p14="http://schemas.microsoft.com/office/powerpoint/2010/main" val="411740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0C3240A3-EFAF-3331-3884-3C9130C8A73A}"/>
            </a:ext>
          </a:extLst>
        </p:cNvPr>
        <p:cNvGrpSpPr/>
        <p:nvPr/>
      </p:nvGrpSpPr>
      <p:grpSpPr>
        <a:xfrm>
          <a:off x="0" y="0"/>
          <a:ext cx="0" cy="0"/>
          <a:chOff x="0" y="0"/>
          <a:chExt cx="0" cy="0"/>
        </a:xfrm>
      </p:grpSpPr>
      <p:sp>
        <p:nvSpPr>
          <p:cNvPr id="65" name="Google Shape;65;g83f63f686c_0_9:notes">
            <a:extLst>
              <a:ext uri="{FF2B5EF4-FFF2-40B4-BE49-F238E27FC236}">
                <a16:creationId xmlns:a16="http://schemas.microsoft.com/office/drawing/2014/main" id="{88FF8DDB-3AB3-4C58-E8B4-4835CC7F4ED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83f63f686c_0_9:notes">
            <a:extLst>
              <a:ext uri="{FF2B5EF4-FFF2-40B4-BE49-F238E27FC236}">
                <a16:creationId xmlns:a16="http://schemas.microsoft.com/office/drawing/2014/main" id="{0BFDC3CC-B662-3429-01EC-593C8AA5043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6411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10085D7E-0751-E6A8-EFCB-DDEAC58F0325}"/>
            </a:ext>
          </a:extLst>
        </p:cNvPr>
        <p:cNvGrpSpPr/>
        <p:nvPr/>
      </p:nvGrpSpPr>
      <p:grpSpPr>
        <a:xfrm>
          <a:off x="0" y="0"/>
          <a:ext cx="0" cy="0"/>
          <a:chOff x="0" y="0"/>
          <a:chExt cx="0" cy="0"/>
        </a:xfrm>
      </p:grpSpPr>
      <p:sp>
        <p:nvSpPr>
          <p:cNvPr id="65" name="Google Shape;65;g83f63f686c_0_9:notes">
            <a:extLst>
              <a:ext uri="{FF2B5EF4-FFF2-40B4-BE49-F238E27FC236}">
                <a16:creationId xmlns:a16="http://schemas.microsoft.com/office/drawing/2014/main" id="{923034DC-5B8D-A224-6F70-E11061A6F2D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83f63f686c_0_9:notes">
            <a:extLst>
              <a:ext uri="{FF2B5EF4-FFF2-40B4-BE49-F238E27FC236}">
                <a16:creationId xmlns:a16="http://schemas.microsoft.com/office/drawing/2014/main" id="{17FDE635-22AD-1026-09B2-16FB57C7984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5990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8" name="Right Triangle 3"/>
          <p:cNvSpPr/>
          <p:nvPr/>
        </p:nvSpPr>
        <p:spPr>
          <a:xfrm flipH="1">
            <a:off x="0" y="1958209"/>
            <a:ext cx="9144000" cy="4899791"/>
          </a:xfrm>
          <a:custGeom>
            <a:avLst/>
            <a:gdLst/>
            <a:ahLst/>
            <a:cxnLst/>
            <a:rect l="l" t="t" r="r" b="b"/>
            <a:pathLst>
              <a:path w="9144000" h="4899791">
                <a:moveTo>
                  <a:pt x="0" y="0"/>
                </a:moveTo>
                <a:lnTo>
                  <a:pt x="0" y="2308991"/>
                </a:lnTo>
                <a:lnTo>
                  <a:pt x="0" y="3429000"/>
                </a:lnTo>
                <a:lnTo>
                  <a:pt x="0" y="4899791"/>
                </a:lnTo>
                <a:lnTo>
                  <a:pt x="9144000" y="4899791"/>
                </a:lnTo>
                <a:lnTo>
                  <a:pt x="9144000" y="3429000"/>
                </a:lnTo>
                <a:lnTo>
                  <a:pt x="9144000" y="2308991"/>
                </a:lnTo>
                <a:lnTo>
                  <a:pt x="9144000" y="1897979"/>
                </a:lnTo>
                <a:close/>
              </a:path>
            </a:pathLst>
          </a:cu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dirty="0"/>
          </a:p>
        </p:txBody>
      </p:sp>
      <p:sp>
        <p:nvSpPr>
          <p:cNvPr id="2" name="Title 1"/>
          <p:cNvSpPr>
            <a:spLocks noGrp="1"/>
          </p:cNvSpPr>
          <p:nvPr>
            <p:ph type="ctrTitle"/>
          </p:nvPr>
        </p:nvSpPr>
        <p:spPr>
          <a:xfrm>
            <a:off x="762001" y="4495800"/>
            <a:ext cx="7239894" cy="1219200"/>
          </a:xfrm>
        </p:spPr>
        <p:txBody>
          <a:bodyPr anchor="b">
            <a:normAutofit/>
          </a:bodyPr>
          <a:lstStyle>
            <a:lvl1pPr>
              <a:lnSpc>
                <a:spcPct val="80000"/>
              </a:lnSpc>
              <a:defRPr sz="4400" b="0" cap="none" baseline="0">
                <a:solidFill>
                  <a:schemeClr val="tx1">
                    <a:lumMod val="85000"/>
                    <a:lumOff val="15000"/>
                  </a:schemeClr>
                </a:solidFill>
              </a:defRPr>
            </a:lvl1pPr>
          </a:lstStyle>
          <a:p>
            <a:r>
              <a:rPr lang="en-US"/>
              <a:t>Click to edit Master title style</a:t>
            </a:r>
            <a:endParaRPr/>
          </a:p>
        </p:txBody>
      </p:sp>
      <p:sp>
        <p:nvSpPr>
          <p:cNvPr id="3" name="Subtitle 2"/>
          <p:cNvSpPr>
            <a:spLocks noGrp="1"/>
          </p:cNvSpPr>
          <p:nvPr>
            <p:ph type="subTitle" idx="1"/>
          </p:nvPr>
        </p:nvSpPr>
        <p:spPr>
          <a:xfrm>
            <a:off x="762001" y="5791200"/>
            <a:ext cx="7239000" cy="762000"/>
          </a:xfrm>
        </p:spPr>
        <p:txBody>
          <a:bodyPr>
            <a:normAutofit/>
          </a:bodyPr>
          <a:lstStyle>
            <a:lvl1pPr marL="0" indent="0" algn="l">
              <a:spcBef>
                <a:spcPts val="0"/>
              </a:spcBef>
              <a:buNone/>
              <a:defRPr sz="20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pic>
        <p:nvPicPr>
          <p:cNvPr id="4" name="Picture 3"/>
          <p:cNvPicPr>
            <a:picLocks noChangeAspect="1"/>
          </p:cNvPicPr>
          <p:nvPr userDrawn="1"/>
        </p:nvPicPr>
        <p:blipFill>
          <a:blip r:embed="rId2"/>
          <a:stretch>
            <a:fillRect/>
          </a:stretch>
        </p:blipFill>
        <p:spPr>
          <a:xfrm>
            <a:off x="8382000" y="89732"/>
            <a:ext cx="685799" cy="596068"/>
          </a:xfrm>
          <a:prstGeom prst="rect">
            <a:avLst/>
          </a:prstGeom>
        </p:spPr>
      </p:pic>
      <p:sp>
        <p:nvSpPr>
          <p:cNvPr id="5" name="Rectangle 4"/>
          <p:cNvSpPr/>
          <p:nvPr userDrawn="1"/>
        </p:nvSpPr>
        <p:spPr>
          <a:xfrm>
            <a:off x="0" y="6553200"/>
            <a:ext cx="9144000" cy="3048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Tree>
    <p:extLst>
      <p:ext uri="{BB962C8B-B14F-4D97-AF65-F5344CB8AC3E}">
        <p14:creationId xmlns:p14="http://schemas.microsoft.com/office/powerpoint/2010/main" val="117552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N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532919" y="6572023"/>
            <a:ext cx="406294" cy="182880"/>
          </a:xfrm>
        </p:spPr>
        <p:txBody>
          <a:bodyPr/>
          <a:lstStyle/>
          <a:p>
            <a:fld id="{71FA2017-4488-4033-A37E-4064B866FEA5}" type="slidenum">
              <a:rPr/>
              <a:pPr/>
              <a:t>‹#›</a:t>
            </a:fld>
            <a:endParaRPr dirty="0"/>
          </a:p>
        </p:txBody>
      </p:sp>
    </p:spTree>
    <p:extLst>
      <p:ext uri="{BB962C8B-B14F-4D97-AF65-F5344CB8AC3E}">
        <p14:creationId xmlns:p14="http://schemas.microsoft.com/office/powerpoint/2010/main" val="352439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203201" y="1334035"/>
            <a:ext cx="8736012" cy="5212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a:xfrm>
            <a:off x="5202196" y="6572023"/>
            <a:ext cx="3332203" cy="182880"/>
          </a:xfrm>
          <a:prstGeom prst="rect">
            <a:avLst/>
          </a:prstGeom>
        </p:spPr>
        <p:txBody>
          <a:bodyPr/>
          <a:lstStyle/>
          <a:p>
            <a:pPr algn="l"/>
            <a:endParaRPr dirty="0"/>
          </a:p>
        </p:txBody>
      </p:sp>
      <p:sp>
        <p:nvSpPr>
          <p:cNvPr id="6" name="Slide Number Placeholder 5"/>
          <p:cNvSpPr>
            <a:spLocks noGrp="1"/>
          </p:cNvSpPr>
          <p:nvPr>
            <p:ph type="sldNum" sz="quarter" idx="12"/>
          </p:nvPr>
        </p:nvSpPr>
        <p:spPr>
          <a:xfrm>
            <a:off x="8532919" y="6572023"/>
            <a:ext cx="406294" cy="182880"/>
          </a:xfrm>
        </p:spPr>
        <p:txBody>
          <a:bodyPr/>
          <a:lstStyle/>
          <a:p>
            <a:fld id="{71FA2017-4488-4033-A37E-4064B866FEA5}" type="slidenum">
              <a:rPr/>
              <a:pPr/>
              <a:t>‹#›</a:t>
            </a:fld>
            <a:endParaRPr dirty="0"/>
          </a:p>
        </p:txBody>
      </p:sp>
    </p:spTree>
    <p:extLst>
      <p:ext uri="{BB962C8B-B14F-4D97-AF65-F5344CB8AC3E}">
        <p14:creationId xmlns:p14="http://schemas.microsoft.com/office/powerpoint/2010/main" val="184553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202196" y="6572023"/>
            <a:ext cx="3332203" cy="182880"/>
          </a:xfrm>
          <a:prstGeom prst="rect">
            <a:avLst/>
          </a:prstGeom>
        </p:spPr>
        <p:txBody>
          <a:bodyPr/>
          <a:lstStyle/>
          <a:p>
            <a:pPr algn="l"/>
            <a:endParaRPr dirty="0"/>
          </a:p>
        </p:txBody>
      </p:sp>
      <p:sp>
        <p:nvSpPr>
          <p:cNvPr id="8" name="Slide Number Placeholder 7"/>
          <p:cNvSpPr>
            <a:spLocks noGrp="1"/>
          </p:cNvSpPr>
          <p:nvPr>
            <p:ph type="sldNum" sz="quarter" idx="12"/>
          </p:nvPr>
        </p:nvSpPr>
        <p:spPr>
          <a:xfrm>
            <a:off x="8532919" y="6572023"/>
            <a:ext cx="406294" cy="182880"/>
          </a:xfrm>
        </p:spPr>
        <p:txBody>
          <a:bodyPr/>
          <a:lstStyle/>
          <a:p>
            <a:fld id="{71FA2017-4488-4033-A37E-4064B866FEA5}" type="slidenum">
              <a:rPr/>
              <a:pPr/>
              <a:t>‹#›</a:t>
            </a:fld>
            <a:endParaRPr dirty="0"/>
          </a:p>
        </p:txBody>
      </p:sp>
    </p:spTree>
    <p:extLst>
      <p:ext uri="{BB962C8B-B14F-4D97-AF65-F5344CB8AC3E}">
        <p14:creationId xmlns:p14="http://schemas.microsoft.com/office/powerpoint/2010/main" val="330776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06312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B56DC-8974-8AA4-A8C3-D11B171E6FD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104954C-3295-EC86-BA27-364C2EF506D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C715CAA-3013-5E03-1E9D-72FBB306A88A}"/>
              </a:ext>
            </a:extLst>
          </p:cNvPr>
          <p:cNvSpPr>
            <a:spLocks noGrp="1"/>
          </p:cNvSpPr>
          <p:nvPr>
            <p:ph type="dt" sz="half" idx="10"/>
          </p:nvPr>
        </p:nvSpPr>
        <p:spPr/>
        <p:txBody>
          <a:bodyPr/>
          <a:lstStyle/>
          <a:p>
            <a:fld id="{5A009146-E5BB-4D4C-BF6C-78E4885BA5CB}" type="datetimeFigureOut">
              <a:rPr lang="en-IN" smtClean="0"/>
              <a:t>02-01-2026</a:t>
            </a:fld>
            <a:endParaRPr lang="en-IN"/>
          </a:p>
        </p:txBody>
      </p:sp>
      <p:sp>
        <p:nvSpPr>
          <p:cNvPr id="5" name="Footer Placeholder 4">
            <a:extLst>
              <a:ext uri="{FF2B5EF4-FFF2-40B4-BE49-F238E27FC236}">
                <a16:creationId xmlns:a16="http://schemas.microsoft.com/office/drawing/2014/main" id="{D1657E36-8B57-87E9-07D1-27A407DB62E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9984F87-BCA7-8EAE-5C67-CBA36EA7640E}"/>
              </a:ext>
            </a:extLst>
          </p:cNvPr>
          <p:cNvSpPr>
            <a:spLocks noGrp="1"/>
          </p:cNvSpPr>
          <p:nvPr>
            <p:ph type="sldNum" sz="quarter" idx="12"/>
          </p:nvPr>
        </p:nvSpPr>
        <p:spPr/>
        <p:txBody>
          <a:bodyPr/>
          <a:lstStyle/>
          <a:p>
            <a:fld id="{B14118DA-2B6A-4CB0-8E68-4FE04A5D7CDF}" type="slidenum">
              <a:rPr lang="en-IN" smtClean="0"/>
              <a:t>‹#›</a:t>
            </a:fld>
            <a:endParaRPr lang="en-IN"/>
          </a:p>
        </p:txBody>
      </p:sp>
    </p:spTree>
    <p:extLst>
      <p:ext uri="{BB962C8B-B14F-4D97-AF65-F5344CB8AC3E}">
        <p14:creationId xmlns:p14="http://schemas.microsoft.com/office/powerpoint/2010/main" val="1306634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27F5A-9E53-632C-7946-461E311EAF6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9DA3E2-1A3A-55D2-39E1-EE3676C187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DBCA4CF-15DC-31C4-577A-E741A9DDF574}"/>
              </a:ext>
            </a:extLst>
          </p:cNvPr>
          <p:cNvSpPr>
            <a:spLocks noGrp="1"/>
          </p:cNvSpPr>
          <p:nvPr>
            <p:ph type="dt" sz="half" idx="10"/>
          </p:nvPr>
        </p:nvSpPr>
        <p:spPr/>
        <p:txBody>
          <a:bodyPr/>
          <a:lstStyle/>
          <a:p>
            <a:fld id="{5A009146-E5BB-4D4C-BF6C-78E4885BA5CB}" type="datetimeFigureOut">
              <a:rPr lang="en-IN" smtClean="0"/>
              <a:t>02-01-2026</a:t>
            </a:fld>
            <a:endParaRPr lang="en-IN"/>
          </a:p>
        </p:txBody>
      </p:sp>
      <p:sp>
        <p:nvSpPr>
          <p:cNvPr id="5" name="Footer Placeholder 4">
            <a:extLst>
              <a:ext uri="{FF2B5EF4-FFF2-40B4-BE49-F238E27FC236}">
                <a16:creationId xmlns:a16="http://schemas.microsoft.com/office/drawing/2014/main" id="{950C200A-2C9D-52CD-887F-2C94871C9FD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8C2F0A2-21B7-9BC2-222D-7E41A534C3E7}"/>
              </a:ext>
            </a:extLst>
          </p:cNvPr>
          <p:cNvSpPr>
            <a:spLocks noGrp="1"/>
          </p:cNvSpPr>
          <p:nvPr>
            <p:ph type="sldNum" sz="quarter" idx="12"/>
          </p:nvPr>
        </p:nvSpPr>
        <p:spPr/>
        <p:txBody>
          <a:bodyPr/>
          <a:lstStyle/>
          <a:p>
            <a:fld id="{B14118DA-2B6A-4CB0-8E68-4FE04A5D7CDF}" type="slidenum">
              <a:rPr lang="en-IN" smtClean="0"/>
              <a:t>‹#›</a:t>
            </a:fld>
            <a:endParaRPr lang="en-IN"/>
          </a:p>
        </p:txBody>
      </p:sp>
    </p:spTree>
    <p:extLst>
      <p:ext uri="{BB962C8B-B14F-4D97-AF65-F5344CB8AC3E}">
        <p14:creationId xmlns:p14="http://schemas.microsoft.com/office/powerpoint/2010/main" val="1988555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FE6DA-D2B3-89C1-F0E7-E71B2013F7A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88400F9-D64F-8BB5-176E-9EA7542CB193}"/>
              </a:ext>
            </a:extLst>
          </p:cNvPr>
          <p:cNvSpPr>
            <a:spLocks noGrp="1"/>
          </p:cNvSpPr>
          <p:nvPr>
            <p:ph type="body" idx="1"/>
          </p:nvPr>
        </p:nvSpPr>
        <p:spPr>
          <a:xfrm>
            <a:off x="623888" y="4589463"/>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B53EDD-CC6C-5504-FB77-4FDFFCCCDAB6}"/>
              </a:ext>
            </a:extLst>
          </p:cNvPr>
          <p:cNvSpPr>
            <a:spLocks noGrp="1"/>
          </p:cNvSpPr>
          <p:nvPr>
            <p:ph type="dt" sz="half" idx="10"/>
          </p:nvPr>
        </p:nvSpPr>
        <p:spPr/>
        <p:txBody>
          <a:bodyPr/>
          <a:lstStyle/>
          <a:p>
            <a:fld id="{5A009146-E5BB-4D4C-BF6C-78E4885BA5CB}" type="datetimeFigureOut">
              <a:rPr lang="en-IN" smtClean="0"/>
              <a:t>02-01-2026</a:t>
            </a:fld>
            <a:endParaRPr lang="en-IN"/>
          </a:p>
        </p:txBody>
      </p:sp>
      <p:sp>
        <p:nvSpPr>
          <p:cNvPr id="5" name="Footer Placeholder 4">
            <a:extLst>
              <a:ext uri="{FF2B5EF4-FFF2-40B4-BE49-F238E27FC236}">
                <a16:creationId xmlns:a16="http://schemas.microsoft.com/office/drawing/2014/main" id="{C11787A2-9137-0F8C-73D6-82C6E46B129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E535B4F-CDF5-06BE-9520-6A046CB6BBBD}"/>
              </a:ext>
            </a:extLst>
          </p:cNvPr>
          <p:cNvSpPr>
            <a:spLocks noGrp="1"/>
          </p:cNvSpPr>
          <p:nvPr>
            <p:ph type="sldNum" sz="quarter" idx="12"/>
          </p:nvPr>
        </p:nvSpPr>
        <p:spPr/>
        <p:txBody>
          <a:bodyPr/>
          <a:lstStyle/>
          <a:p>
            <a:fld id="{B14118DA-2B6A-4CB0-8E68-4FE04A5D7CDF}" type="slidenum">
              <a:rPr lang="en-IN" smtClean="0"/>
              <a:t>‹#›</a:t>
            </a:fld>
            <a:endParaRPr lang="en-IN"/>
          </a:p>
        </p:txBody>
      </p:sp>
    </p:spTree>
    <p:extLst>
      <p:ext uri="{BB962C8B-B14F-4D97-AF65-F5344CB8AC3E}">
        <p14:creationId xmlns:p14="http://schemas.microsoft.com/office/powerpoint/2010/main" val="1064878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F8F-25B1-1D94-C1A2-8CCDA1A8D17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F258BAB-92F3-890B-EDB9-84AA9680D24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11D5DCD-FA00-B1E0-D019-C68E2AE292E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AEA35E0-7E18-5A5C-C279-D67120B44C15}"/>
              </a:ext>
            </a:extLst>
          </p:cNvPr>
          <p:cNvSpPr>
            <a:spLocks noGrp="1"/>
          </p:cNvSpPr>
          <p:nvPr>
            <p:ph type="dt" sz="half" idx="10"/>
          </p:nvPr>
        </p:nvSpPr>
        <p:spPr/>
        <p:txBody>
          <a:bodyPr/>
          <a:lstStyle/>
          <a:p>
            <a:fld id="{5A009146-E5BB-4D4C-BF6C-78E4885BA5CB}" type="datetimeFigureOut">
              <a:rPr lang="en-IN" smtClean="0"/>
              <a:t>02-01-2026</a:t>
            </a:fld>
            <a:endParaRPr lang="en-IN"/>
          </a:p>
        </p:txBody>
      </p:sp>
      <p:sp>
        <p:nvSpPr>
          <p:cNvPr id="6" name="Footer Placeholder 5">
            <a:extLst>
              <a:ext uri="{FF2B5EF4-FFF2-40B4-BE49-F238E27FC236}">
                <a16:creationId xmlns:a16="http://schemas.microsoft.com/office/drawing/2014/main" id="{F3147D38-368C-C61F-47E0-73EFEFEE531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6967599-01D6-3EA3-3D94-98902C3B8738}"/>
              </a:ext>
            </a:extLst>
          </p:cNvPr>
          <p:cNvSpPr>
            <a:spLocks noGrp="1"/>
          </p:cNvSpPr>
          <p:nvPr>
            <p:ph type="sldNum" sz="quarter" idx="12"/>
          </p:nvPr>
        </p:nvSpPr>
        <p:spPr/>
        <p:txBody>
          <a:bodyPr/>
          <a:lstStyle/>
          <a:p>
            <a:fld id="{B14118DA-2B6A-4CB0-8E68-4FE04A5D7CDF}" type="slidenum">
              <a:rPr lang="en-IN" smtClean="0"/>
              <a:t>‹#›</a:t>
            </a:fld>
            <a:endParaRPr lang="en-IN"/>
          </a:p>
        </p:txBody>
      </p:sp>
    </p:spTree>
    <p:extLst>
      <p:ext uri="{BB962C8B-B14F-4D97-AF65-F5344CB8AC3E}">
        <p14:creationId xmlns:p14="http://schemas.microsoft.com/office/powerpoint/2010/main" val="4185025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6AEAA-3D59-AD0D-9E0B-0F051DA4D38A}"/>
              </a:ext>
            </a:extLst>
          </p:cNvPr>
          <p:cNvSpPr>
            <a:spLocks noGrp="1"/>
          </p:cNvSpPr>
          <p:nvPr>
            <p:ph type="title"/>
          </p:nvPr>
        </p:nvSpPr>
        <p:spPr>
          <a:xfrm>
            <a:off x="630238" y="365125"/>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9FE7252-EDA4-7C2C-5966-EEE9BC3C967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A76F24-B7EE-F328-40D8-370ECAEC5DF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11744D3-928A-CC6E-0CE2-1986CEE744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0490A7-7128-5897-7D80-FC6405B49B4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01D528E-E707-C475-1C2E-984887921123}"/>
              </a:ext>
            </a:extLst>
          </p:cNvPr>
          <p:cNvSpPr>
            <a:spLocks noGrp="1"/>
          </p:cNvSpPr>
          <p:nvPr>
            <p:ph type="dt" sz="half" idx="10"/>
          </p:nvPr>
        </p:nvSpPr>
        <p:spPr/>
        <p:txBody>
          <a:bodyPr/>
          <a:lstStyle/>
          <a:p>
            <a:fld id="{5A009146-E5BB-4D4C-BF6C-78E4885BA5CB}" type="datetimeFigureOut">
              <a:rPr lang="en-IN" smtClean="0"/>
              <a:t>02-01-2026</a:t>
            </a:fld>
            <a:endParaRPr lang="en-IN"/>
          </a:p>
        </p:txBody>
      </p:sp>
      <p:sp>
        <p:nvSpPr>
          <p:cNvPr id="8" name="Footer Placeholder 7">
            <a:extLst>
              <a:ext uri="{FF2B5EF4-FFF2-40B4-BE49-F238E27FC236}">
                <a16:creationId xmlns:a16="http://schemas.microsoft.com/office/drawing/2014/main" id="{D9D2D23A-3CED-2BE8-B1F4-262A080C106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A326C1C0-281D-7C7B-CF58-750CD069A0A6}"/>
              </a:ext>
            </a:extLst>
          </p:cNvPr>
          <p:cNvSpPr>
            <a:spLocks noGrp="1"/>
          </p:cNvSpPr>
          <p:nvPr>
            <p:ph type="sldNum" sz="quarter" idx="12"/>
          </p:nvPr>
        </p:nvSpPr>
        <p:spPr/>
        <p:txBody>
          <a:bodyPr/>
          <a:lstStyle/>
          <a:p>
            <a:fld id="{B14118DA-2B6A-4CB0-8E68-4FE04A5D7CDF}" type="slidenum">
              <a:rPr lang="en-IN" smtClean="0"/>
              <a:t>‹#›</a:t>
            </a:fld>
            <a:endParaRPr lang="en-IN"/>
          </a:p>
        </p:txBody>
      </p:sp>
    </p:spTree>
    <p:extLst>
      <p:ext uri="{BB962C8B-B14F-4D97-AF65-F5344CB8AC3E}">
        <p14:creationId xmlns:p14="http://schemas.microsoft.com/office/powerpoint/2010/main" val="1373154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87B05-FA52-595C-2865-B93E83E63B2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F568E04-B8B4-D733-EBE7-76D5EE15550B}"/>
              </a:ext>
            </a:extLst>
          </p:cNvPr>
          <p:cNvSpPr>
            <a:spLocks noGrp="1"/>
          </p:cNvSpPr>
          <p:nvPr>
            <p:ph type="dt" sz="half" idx="10"/>
          </p:nvPr>
        </p:nvSpPr>
        <p:spPr/>
        <p:txBody>
          <a:bodyPr/>
          <a:lstStyle/>
          <a:p>
            <a:fld id="{5A009146-E5BB-4D4C-BF6C-78E4885BA5CB}" type="datetimeFigureOut">
              <a:rPr lang="en-IN" smtClean="0"/>
              <a:t>02-01-2026</a:t>
            </a:fld>
            <a:endParaRPr lang="en-IN"/>
          </a:p>
        </p:txBody>
      </p:sp>
      <p:sp>
        <p:nvSpPr>
          <p:cNvPr id="4" name="Footer Placeholder 3">
            <a:extLst>
              <a:ext uri="{FF2B5EF4-FFF2-40B4-BE49-F238E27FC236}">
                <a16:creationId xmlns:a16="http://schemas.microsoft.com/office/drawing/2014/main" id="{F2E34E05-BC0D-4715-8558-71F06990260F}"/>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2A82E8E-B61D-268D-C04F-BAF42F949160}"/>
              </a:ext>
            </a:extLst>
          </p:cNvPr>
          <p:cNvSpPr>
            <a:spLocks noGrp="1"/>
          </p:cNvSpPr>
          <p:nvPr>
            <p:ph type="sldNum" sz="quarter" idx="12"/>
          </p:nvPr>
        </p:nvSpPr>
        <p:spPr/>
        <p:txBody>
          <a:bodyPr/>
          <a:lstStyle/>
          <a:p>
            <a:fld id="{B14118DA-2B6A-4CB0-8E68-4FE04A5D7CDF}" type="slidenum">
              <a:rPr lang="en-IN" smtClean="0"/>
              <a:t>‹#›</a:t>
            </a:fld>
            <a:endParaRPr lang="en-IN"/>
          </a:p>
        </p:txBody>
      </p:sp>
    </p:spTree>
    <p:extLst>
      <p:ext uri="{BB962C8B-B14F-4D97-AF65-F5344CB8AC3E}">
        <p14:creationId xmlns:p14="http://schemas.microsoft.com/office/powerpoint/2010/main" val="4005340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211139" y="914400"/>
            <a:ext cx="8728074" cy="5212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Slide Number Placeholder 5"/>
          <p:cNvSpPr>
            <a:spLocks noGrp="1"/>
          </p:cNvSpPr>
          <p:nvPr>
            <p:ph type="sldNum" sz="quarter" idx="12"/>
          </p:nvPr>
        </p:nvSpPr>
        <p:spPr>
          <a:xfrm>
            <a:off x="8532919" y="6572023"/>
            <a:ext cx="406294" cy="182880"/>
          </a:xfrm>
        </p:spPr>
        <p:txBody>
          <a:bodyPr/>
          <a:lstStyle/>
          <a:p>
            <a:fld id="{71FA2017-4488-4033-A37E-4064B866FEA5}" type="slidenum">
              <a:rPr/>
              <a:pPr/>
              <a:t>‹#›</a:t>
            </a:fld>
            <a:endParaRPr dirty="0"/>
          </a:p>
        </p:txBody>
      </p:sp>
    </p:spTree>
    <p:extLst>
      <p:ext uri="{BB962C8B-B14F-4D97-AF65-F5344CB8AC3E}">
        <p14:creationId xmlns:p14="http://schemas.microsoft.com/office/powerpoint/2010/main" val="336762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D528BA-C0E0-F352-A25F-58C9EB50F556}"/>
              </a:ext>
            </a:extLst>
          </p:cNvPr>
          <p:cNvSpPr>
            <a:spLocks noGrp="1"/>
          </p:cNvSpPr>
          <p:nvPr>
            <p:ph type="dt" sz="half" idx="10"/>
          </p:nvPr>
        </p:nvSpPr>
        <p:spPr/>
        <p:txBody>
          <a:bodyPr/>
          <a:lstStyle/>
          <a:p>
            <a:fld id="{5A009146-E5BB-4D4C-BF6C-78E4885BA5CB}" type="datetimeFigureOut">
              <a:rPr lang="en-IN" smtClean="0"/>
              <a:t>02-01-2026</a:t>
            </a:fld>
            <a:endParaRPr lang="en-IN"/>
          </a:p>
        </p:txBody>
      </p:sp>
      <p:sp>
        <p:nvSpPr>
          <p:cNvPr id="3" name="Footer Placeholder 2">
            <a:extLst>
              <a:ext uri="{FF2B5EF4-FFF2-40B4-BE49-F238E27FC236}">
                <a16:creationId xmlns:a16="http://schemas.microsoft.com/office/drawing/2014/main" id="{EAF3A526-FE4F-3C81-D2C8-A6EDA25B1326}"/>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6EC5B038-5CB8-EAFD-D694-56BF4DD8E230}"/>
              </a:ext>
            </a:extLst>
          </p:cNvPr>
          <p:cNvSpPr>
            <a:spLocks noGrp="1"/>
          </p:cNvSpPr>
          <p:nvPr>
            <p:ph type="sldNum" sz="quarter" idx="12"/>
          </p:nvPr>
        </p:nvSpPr>
        <p:spPr/>
        <p:txBody>
          <a:bodyPr/>
          <a:lstStyle/>
          <a:p>
            <a:fld id="{B14118DA-2B6A-4CB0-8E68-4FE04A5D7CDF}" type="slidenum">
              <a:rPr lang="en-IN" smtClean="0"/>
              <a:t>‹#›</a:t>
            </a:fld>
            <a:endParaRPr lang="en-IN"/>
          </a:p>
        </p:txBody>
      </p:sp>
    </p:spTree>
    <p:extLst>
      <p:ext uri="{BB962C8B-B14F-4D97-AF65-F5344CB8AC3E}">
        <p14:creationId xmlns:p14="http://schemas.microsoft.com/office/powerpoint/2010/main" val="2861861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B4B4-8F37-213F-D5D2-7414732D82A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3823B409-654D-7101-CDA5-942F5B3F608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9C828F9-3625-FC00-B736-2B61203926E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F023E5-EAE0-81B0-61DB-169F76391715}"/>
              </a:ext>
            </a:extLst>
          </p:cNvPr>
          <p:cNvSpPr>
            <a:spLocks noGrp="1"/>
          </p:cNvSpPr>
          <p:nvPr>
            <p:ph type="dt" sz="half" idx="10"/>
          </p:nvPr>
        </p:nvSpPr>
        <p:spPr/>
        <p:txBody>
          <a:bodyPr/>
          <a:lstStyle/>
          <a:p>
            <a:fld id="{5A009146-E5BB-4D4C-BF6C-78E4885BA5CB}" type="datetimeFigureOut">
              <a:rPr lang="en-IN" smtClean="0"/>
              <a:t>02-01-2026</a:t>
            </a:fld>
            <a:endParaRPr lang="en-IN"/>
          </a:p>
        </p:txBody>
      </p:sp>
      <p:sp>
        <p:nvSpPr>
          <p:cNvPr id="6" name="Footer Placeholder 5">
            <a:extLst>
              <a:ext uri="{FF2B5EF4-FFF2-40B4-BE49-F238E27FC236}">
                <a16:creationId xmlns:a16="http://schemas.microsoft.com/office/drawing/2014/main" id="{D99723FB-F2AC-69AF-05EF-F67E404A69B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8DEAA96-7291-F1B5-8DFA-FCA259FB3C3D}"/>
              </a:ext>
            </a:extLst>
          </p:cNvPr>
          <p:cNvSpPr>
            <a:spLocks noGrp="1"/>
          </p:cNvSpPr>
          <p:nvPr>
            <p:ph type="sldNum" sz="quarter" idx="12"/>
          </p:nvPr>
        </p:nvSpPr>
        <p:spPr/>
        <p:txBody>
          <a:bodyPr/>
          <a:lstStyle/>
          <a:p>
            <a:fld id="{B14118DA-2B6A-4CB0-8E68-4FE04A5D7CDF}" type="slidenum">
              <a:rPr lang="en-IN" smtClean="0"/>
              <a:t>‹#›</a:t>
            </a:fld>
            <a:endParaRPr lang="en-IN"/>
          </a:p>
        </p:txBody>
      </p:sp>
    </p:spTree>
    <p:extLst>
      <p:ext uri="{BB962C8B-B14F-4D97-AF65-F5344CB8AC3E}">
        <p14:creationId xmlns:p14="http://schemas.microsoft.com/office/powerpoint/2010/main" val="1032455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EA39A-E60C-DB0F-80A5-742066D2405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FCF4DB09-A753-94E6-A034-0F8279D6522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B576AFE-A2EE-C60F-4DCC-B2C49E06108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CD61DF-52FC-BDDF-B34A-5BA0A7238E59}"/>
              </a:ext>
            </a:extLst>
          </p:cNvPr>
          <p:cNvSpPr>
            <a:spLocks noGrp="1"/>
          </p:cNvSpPr>
          <p:nvPr>
            <p:ph type="dt" sz="half" idx="10"/>
          </p:nvPr>
        </p:nvSpPr>
        <p:spPr/>
        <p:txBody>
          <a:bodyPr/>
          <a:lstStyle/>
          <a:p>
            <a:fld id="{5A009146-E5BB-4D4C-BF6C-78E4885BA5CB}" type="datetimeFigureOut">
              <a:rPr lang="en-IN" smtClean="0"/>
              <a:t>02-01-2026</a:t>
            </a:fld>
            <a:endParaRPr lang="en-IN"/>
          </a:p>
        </p:txBody>
      </p:sp>
      <p:sp>
        <p:nvSpPr>
          <p:cNvPr id="6" name="Footer Placeholder 5">
            <a:extLst>
              <a:ext uri="{FF2B5EF4-FFF2-40B4-BE49-F238E27FC236}">
                <a16:creationId xmlns:a16="http://schemas.microsoft.com/office/drawing/2014/main" id="{FCCFD036-75B5-B744-D10F-53843545EB3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74FE1E3-8481-4AF7-D52E-74B60C01D512}"/>
              </a:ext>
            </a:extLst>
          </p:cNvPr>
          <p:cNvSpPr>
            <a:spLocks noGrp="1"/>
          </p:cNvSpPr>
          <p:nvPr>
            <p:ph type="sldNum" sz="quarter" idx="12"/>
          </p:nvPr>
        </p:nvSpPr>
        <p:spPr/>
        <p:txBody>
          <a:bodyPr/>
          <a:lstStyle/>
          <a:p>
            <a:fld id="{B14118DA-2B6A-4CB0-8E68-4FE04A5D7CDF}" type="slidenum">
              <a:rPr lang="en-IN" smtClean="0"/>
              <a:t>‹#›</a:t>
            </a:fld>
            <a:endParaRPr lang="en-IN"/>
          </a:p>
        </p:txBody>
      </p:sp>
    </p:spTree>
    <p:extLst>
      <p:ext uri="{BB962C8B-B14F-4D97-AF65-F5344CB8AC3E}">
        <p14:creationId xmlns:p14="http://schemas.microsoft.com/office/powerpoint/2010/main" val="4217873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08521-FC42-9C07-4BB2-A7F4876BA92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BA8EAEC-80DC-2650-37DE-9DF7C2B7C2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57AA4EF-0EDA-3DF3-DF95-D0E77EDB5353}"/>
              </a:ext>
            </a:extLst>
          </p:cNvPr>
          <p:cNvSpPr>
            <a:spLocks noGrp="1"/>
          </p:cNvSpPr>
          <p:nvPr>
            <p:ph type="dt" sz="half" idx="10"/>
          </p:nvPr>
        </p:nvSpPr>
        <p:spPr/>
        <p:txBody>
          <a:bodyPr/>
          <a:lstStyle/>
          <a:p>
            <a:fld id="{5A009146-E5BB-4D4C-BF6C-78E4885BA5CB}" type="datetimeFigureOut">
              <a:rPr lang="en-IN" smtClean="0"/>
              <a:t>02-01-2026</a:t>
            </a:fld>
            <a:endParaRPr lang="en-IN"/>
          </a:p>
        </p:txBody>
      </p:sp>
      <p:sp>
        <p:nvSpPr>
          <p:cNvPr id="5" name="Footer Placeholder 4">
            <a:extLst>
              <a:ext uri="{FF2B5EF4-FFF2-40B4-BE49-F238E27FC236}">
                <a16:creationId xmlns:a16="http://schemas.microsoft.com/office/drawing/2014/main" id="{376C84F9-132C-BB08-A244-E939B3FBAFD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22B543A-4A1C-EC57-555D-CA219F0DAE73}"/>
              </a:ext>
            </a:extLst>
          </p:cNvPr>
          <p:cNvSpPr>
            <a:spLocks noGrp="1"/>
          </p:cNvSpPr>
          <p:nvPr>
            <p:ph type="sldNum" sz="quarter" idx="12"/>
          </p:nvPr>
        </p:nvSpPr>
        <p:spPr/>
        <p:txBody>
          <a:bodyPr/>
          <a:lstStyle/>
          <a:p>
            <a:fld id="{B14118DA-2B6A-4CB0-8E68-4FE04A5D7CDF}" type="slidenum">
              <a:rPr lang="en-IN" smtClean="0"/>
              <a:t>‹#›</a:t>
            </a:fld>
            <a:endParaRPr lang="en-IN"/>
          </a:p>
        </p:txBody>
      </p:sp>
    </p:spTree>
    <p:extLst>
      <p:ext uri="{BB962C8B-B14F-4D97-AF65-F5344CB8AC3E}">
        <p14:creationId xmlns:p14="http://schemas.microsoft.com/office/powerpoint/2010/main" val="3868998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7926C3-3BED-0B41-7854-B621B6B52FA3}"/>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E0822C0-BF60-7EFA-F5BD-7997AA03A65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7AC5422-8A6F-1709-CA2C-2DB8F03F6AB6}"/>
              </a:ext>
            </a:extLst>
          </p:cNvPr>
          <p:cNvSpPr>
            <a:spLocks noGrp="1"/>
          </p:cNvSpPr>
          <p:nvPr>
            <p:ph type="dt" sz="half" idx="10"/>
          </p:nvPr>
        </p:nvSpPr>
        <p:spPr/>
        <p:txBody>
          <a:bodyPr/>
          <a:lstStyle/>
          <a:p>
            <a:fld id="{5A009146-E5BB-4D4C-BF6C-78E4885BA5CB}" type="datetimeFigureOut">
              <a:rPr lang="en-IN" smtClean="0"/>
              <a:t>02-01-2026</a:t>
            </a:fld>
            <a:endParaRPr lang="en-IN"/>
          </a:p>
        </p:txBody>
      </p:sp>
      <p:sp>
        <p:nvSpPr>
          <p:cNvPr id="5" name="Footer Placeholder 4">
            <a:extLst>
              <a:ext uri="{FF2B5EF4-FFF2-40B4-BE49-F238E27FC236}">
                <a16:creationId xmlns:a16="http://schemas.microsoft.com/office/drawing/2014/main" id="{8F15BA7E-3B9E-0EB6-3396-42E1949CE46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0DAD893-897B-B3D0-2AFE-96307AA82F14}"/>
              </a:ext>
            </a:extLst>
          </p:cNvPr>
          <p:cNvSpPr>
            <a:spLocks noGrp="1"/>
          </p:cNvSpPr>
          <p:nvPr>
            <p:ph type="sldNum" sz="quarter" idx="12"/>
          </p:nvPr>
        </p:nvSpPr>
        <p:spPr/>
        <p:txBody>
          <a:bodyPr/>
          <a:lstStyle/>
          <a:p>
            <a:fld id="{B14118DA-2B6A-4CB0-8E68-4FE04A5D7CDF}" type="slidenum">
              <a:rPr lang="en-IN" smtClean="0"/>
              <a:t>‹#›</a:t>
            </a:fld>
            <a:endParaRPr lang="en-IN"/>
          </a:p>
        </p:txBody>
      </p:sp>
    </p:spTree>
    <p:extLst>
      <p:ext uri="{BB962C8B-B14F-4D97-AF65-F5344CB8AC3E}">
        <p14:creationId xmlns:p14="http://schemas.microsoft.com/office/powerpoint/2010/main" val="1509718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0" y="4279392"/>
            <a:ext cx="9153144" cy="2578608"/>
            <a:chOff x="0" y="4279392"/>
            <a:chExt cx="9153144" cy="2578608"/>
          </a:xfrm>
        </p:grpSpPr>
        <p:sp>
          <p:nvSpPr>
            <p:cNvPr id="14" name="Freeform 13"/>
            <p:cNvSpPr/>
            <p:nvPr/>
          </p:nvSpPr>
          <p:spPr>
            <a:xfrm flipH="1" flipV="1">
              <a:off x="0" y="4279392"/>
              <a:ext cx="9153144" cy="2578608"/>
            </a:xfrm>
            <a:custGeom>
              <a:avLst/>
              <a:gdLst/>
              <a:ahLst/>
              <a:cxnLst/>
              <a:rect l="l" t="t" r="r" b="b"/>
              <a:pathLst>
                <a:path w="9153144" h="2578608">
                  <a:moveTo>
                    <a:pt x="4633" y="2578608"/>
                  </a:moveTo>
                  <a:lnTo>
                    <a:pt x="0" y="2510057"/>
                  </a:lnTo>
                  <a:lnTo>
                    <a:pt x="0" y="0"/>
                  </a:lnTo>
                  <a:lnTo>
                    <a:pt x="9153144" y="0"/>
                  </a:lnTo>
                  <a:lnTo>
                    <a:pt x="9153144" y="723931"/>
                  </a:lnTo>
                  <a:close/>
                </a:path>
              </a:pathLst>
            </a:custGeom>
            <a:solidFill>
              <a:srgbClr val="ECEDEB"/>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5" name="Freeform 14"/>
            <p:cNvSpPr/>
            <p:nvPr/>
          </p:nvSpPr>
          <p:spPr>
            <a:xfrm flipH="1" flipV="1">
              <a:off x="0" y="4344473"/>
              <a:ext cx="9153144" cy="2513527"/>
            </a:xfrm>
            <a:custGeom>
              <a:avLst/>
              <a:gdLst/>
              <a:ahLst/>
              <a:cxnLst/>
              <a:rect l="l" t="t" r="r" b="b"/>
              <a:pathLst>
                <a:path w="9153144" h="2513527">
                  <a:moveTo>
                    <a:pt x="0" y="2513527"/>
                  </a:moveTo>
                  <a:lnTo>
                    <a:pt x="0" y="786666"/>
                  </a:lnTo>
                  <a:cubicBezTo>
                    <a:pt x="1540271" y="663843"/>
                    <a:pt x="3090961" y="354543"/>
                    <a:pt x="4644173" y="0"/>
                  </a:cubicBezTo>
                  <a:lnTo>
                    <a:pt x="9153144" y="0"/>
                  </a:lnTo>
                  <a:lnTo>
                    <a:pt x="9153144" y="385665"/>
                  </a:lnTo>
                  <a:close/>
                </a:path>
              </a:pathLst>
            </a:custGeom>
            <a:solidFill>
              <a:srgbClr val="E6E7E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6" name="Freeform 15"/>
            <p:cNvSpPr/>
            <p:nvPr/>
          </p:nvSpPr>
          <p:spPr>
            <a:xfrm flipH="1" flipV="1">
              <a:off x="537002" y="4388014"/>
              <a:ext cx="8616142" cy="2469986"/>
            </a:xfrm>
            <a:custGeom>
              <a:avLst/>
              <a:gdLst/>
              <a:ahLst/>
              <a:cxnLst/>
              <a:rect l="l" t="t" r="r" b="b"/>
              <a:pathLst>
                <a:path w="8616142" h="2469986">
                  <a:moveTo>
                    <a:pt x="9046" y="2469986"/>
                  </a:moveTo>
                  <a:lnTo>
                    <a:pt x="9046" y="741037"/>
                  </a:lnTo>
                  <a:lnTo>
                    <a:pt x="0" y="471234"/>
                  </a:lnTo>
                  <a:lnTo>
                    <a:pt x="0" y="0"/>
                  </a:lnTo>
                  <a:lnTo>
                    <a:pt x="8616142" y="0"/>
                  </a:lnTo>
                  <a:close/>
                </a:path>
              </a:pathLst>
            </a:custGeom>
            <a:solidFill>
              <a:srgbClr val="DBDCD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7" name="Freeform 16"/>
            <p:cNvSpPr/>
            <p:nvPr/>
          </p:nvSpPr>
          <p:spPr>
            <a:xfrm flipH="1" flipV="1">
              <a:off x="4123957" y="4475098"/>
              <a:ext cx="5029187" cy="2382902"/>
            </a:xfrm>
            <a:custGeom>
              <a:avLst/>
              <a:gdLst/>
              <a:ahLst/>
              <a:cxnLst/>
              <a:rect l="l" t="t" r="r" b="b"/>
              <a:pathLst>
                <a:path w="5029187" h="2382902">
                  <a:moveTo>
                    <a:pt x="0" y="2382902"/>
                  </a:moveTo>
                  <a:lnTo>
                    <a:pt x="0" y="0"/>
                  </a:lnTo>
                  <a:lnTo>
                    <a:pt x="5029187" y="0"/>
                  </a:lnTo>
                  <a:close/>
                </a:path>
              </a:pathLst>
            </a:custGeom>
            <a:solidFill>
              <a:srgbClr val="D3D4D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762022" y="685800"/>
            <a:ext cx="7615379" cy="2250832"/>
          </a:xfrm>
        </p:spPr>
        <p:txBody>
          <a:bodyPr anchor="b">
            <a:normAutofit/>
          </a:bodyPr>
          <a:lstStyle>
            <a:lvl1pPr algn="l">
              <a:lnSpc>
                <a:spcPct val="80000"/>
              </a:lnSpc>
              <a:defRPr sz="4400" b="0" cap="none" baseline="0">
                <a:solidFill>
                  <a:schemeClr val="tx1">
                    <a:lumMod val="85000"/>
                    <a:lumOff val="1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762000" y="3044745"/>
            <a:ext cx="7620000" cy="762000"/>
          </a:xfrm>
        </p:spPr>
        <p:txBody>
          <a:bodyPr anchor="t"/>
          <a:lstStyle>
            <a:lvl1pPr marL="0" indent="0">
              <a:spcBef>
                <a:spcPts val="0"/>
              </a:spcBef>
              <a:buNone/>
              <a:defRPr sz="2000" cap="none"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2880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2">
    <p:bg>
      <p:bgPr>
        <a:solidFill>
          <a:schemeClr val="bg1"/>
        </a:solidFill>
        <a:effectLst/>
      </p:bgPr>
    </p:bg>
    <p:spTree>
      <p:nvGrpSpPr>
        <p:cNvPr id="1" name=""/>
        <p:cNvGrpSpPr/>
        <p:nvPr/>
      </p:nvGrpSpPr>
      <p:grpSpPr>
        <a:xfrm>
          <a:off x="0" y="0"/>
          <a:ext cx="0" cy="0"/>
          <a:chOff x="0" y="0"/>
          <a:chExt cx="0" cy="0"/>
        </a:xfrm>
      </p:grpSpPr>
      <p:grpSp>
        <p:nvGrpSpPr>
          <p:cNvPr id="12" name="Group 11"/>
          <p:cNvGrpSpPr/>
          <p:nvPr/>
        </p:nvGrpSpPr>
        <p:grpSpPr>
          <a:xfrm>
            <a:off x="0" y="4279392"/>
            <a:ext cx="9153144" cy="2578608"/>
            <a:chOff x="0" y="4279392"/>
            <a:chExt cx="9153144" cy="2578608"/>
          </a:xfrm>
        </p:grpSpPr>
        <p:sp>
          <p:nvSpPr>
            <p:cNvPr id="13" name="Freeform 12"/>
            <p:cNvSpPr/>
            <p:nvPr/>
          </p:nvSpPr>
          <p:spPr>
            <a:xfrm flipH="1" flipV="1">
              <a:off x="0" y="4279392"/>
              <a:ext cx="9153144" cy="2578608"/>
            </a:xfrm>
            <a:custGeom>
              <a:avLst/>
              <a:gdLst/>
              <a:ahLst/>
              <a:cxnLst/>
              <a:rect l="l" t="t" r="r" b="b"/>
              <a:pathLst>
                <a:path w="9153144" h="2578608">
                  <a:moveTo>
                    <a:pt x="4633" y="2578608"/>
                  </a:moveTo>
                  <a:lnTo>
                    <a:pt x="0" y="2510057"/>
                  </a:lnTo>
                  <a:lnTo>
                    <a:pt x="0" y="0"/>
                  </a:lnTo>
                  <a:lnTo>
                    <a:pt x="9153144" y="0"/>
                  </a:lnTo>
                  <a:lnTo>
                    <a:pt x="9153144" y="723931"/>
                  </a:lnTo>
                  <a:close/>
                </a:path>
              </a:pathLst>
            </a:cu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14" name="Freeform 13"/>
            <p:cNvSpPr/>
            <p:nvPr/>
          </p:nvSpPr>
          <p:spPr>
            <a:xfrm flipH="1" flipV="1">
              <a:off x="0" y="4344473"/>
              <a:ext cx="9153144" cy="2513527"/>
            </a:xfrm>
            <a:custGeom>
              <a:avLst/>
              <a:gdLst/>
              <a:ahLst/>
              <a:cxnLst/>
              <a:rect l="l" t="t" r="r" b="b"/>
              <a:pathLst>
                <a:path w="9153144" h="2513527">
                  <a:moveTo>
                    <a:pt x="0" y="2513527"/>
                  </a:moveTo>
                  <a:lnTo>
                    <a:pt x="0" y="786666"/>
                  </a:lnTo>
                  <a:cubicBezTo>
                    <a:pt x="1540270" y="663843"/>
                    <a:pt x="3090961" y="354543"/>
                    <a:pt x="4644173" y="0"/>
                  </a:cubicBezTo>
                  <a:lnTo>
                    <a:pt x="9153144" y="0"/>
                  </a:lnTo>
                  <a:lnTo>
                    <a:pt x="9153144" y="385665"/>
                  </a:lnTo>
                  <a:close/>
                </a:path>
              </a:pathLst>
            </a:custGeom>
            <a:solidFill>
              <a:srgbClr val="F38E2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15" name="Freeform 14"/>
            <p:cNvSpPr/>
            <p:nvPr/>
          </p:nvSpPr>
          <p:spPr>
            <a:xfrm flipH="1" flipV="1">
              <a:off x="537002" y="4388014"/>
              <a:ext cx="8616142" cy="2469986"/>
            </a:xfrm>
            <a:custGeom>
              <a:avLst/>
              <a:gdLst/>
              <a:ahLst/>
              <a:cxnLst/>
              <a:rect l="l" t="t" r="r" b="b"/>
              <a:pathLst>
                <a:path w="8616142" h="2469986">
                  <a:moveTo>
                    <a:pt x="9046" y="2469986"/>
                  </a:moveTo>
                  <a:lnTo>
                    <a:pt x="9046" y="741037"/>
                  </a:lnTo>
                  <a:lnTo>
                    <a:pt x="0" y="471234"/>
                  </a:lnTo>
                  <a:lnTo>
                    <a:pt x="0" y="0"/>
                  </a:lnTo>
                  <a:lnTo>
                    <a:pt x="8616142" y="0"/>
                  </a:lnTo>
                  <a:close/>
                </a:path>
              </a:pathLst>
            </a:custGeom>
            <a:solidFill>
              <a:srgbClr val="F1802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16" name="Freeform 15"/>
            <p:cNvSpPr/>
            <p:nvPr/>
          </p:nvSpPr>
          <p:spPr>
            <a:xfrm flipH="1" flipV="1">
              <a:off x="4123958" y="4475098"/>
              <a:ext cx="5029186" cy="2382902"/>
            </a:xfrm>
            <a:custGeom>
              <a:avLst/>
              <a:gdLst/>
              <a:ahLst/>
              <a:cxnLst/>
              <a:rect l="l" t="t" r="r" b="b"/>
              <a:pathLst>
                <a:path w="5029186" h="2382902">
                  <a:moveTo>
                    <a:pt x="0" y="2382902"/>
                  </a:moveTo>
                  <a:lnTo>
                    <a:pt x="0" y="0"/>
                  </a:lnTo>
                  <a:lnTo>
                    <a:pt x="5029186" y="0"/>
                  </a:lnTo>
                  <a:close/>
                </a:path>
              </a:pathLst>
            </a:custGeom>
            <a:solidFill>
              <a:srgbClr val="ED78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grpSp>
      <p:sp>
        <p:nvSpPr>
          <p:cNvPr id="2" name="Title 1"/>
          <p:cNvSpPr>
            <a:spLocks noGrp="1"/>
          </p:cNvSpPr>
          <p:nvPr>
            <p:ph type="title"/>
          </p:nvPr>
        </p:nvSpPr>
        <p:spPr>
          <a:xfrm>
            <a:off x="762022" y="685800"/>
            <a:ext cx="7615380" cy="2250832"/>
          </a:xfrm>
        </p:spPr>
        <p:txBody>
          <a:bodyPr anchor="b">
            <a:normAutofit/>
          </a:bodyPr>
          <a:lstStyle>
            <a:lvl1pPr algn="l">
              <a:lnSpc>
                <a:spcPct val="80000"/>
              </a:lnSpc>
              <a:defRPr sz="4400" b="0" cap="none" baseline="0">
                <a:solidFill>
                  <a:schemeClr val="accent1"/>
                </a:solidFill>
              </a:defRPr>
            </a:lvl1pPr>
          </a:lstStyle>
          <a:p>
            <a:r>
              <a:rPr lang="en-US"/>
              <a:t>Click to edit Master title style</a:t>
            </a:r>
            <a:endParaRPr/>
          </a:p>
        </p:txBody>
      </p:sp>
      <p:sp>
        <p:nvSpPr>
          <p:cNvPr id="3" name="Text Placeholder 2"/>
          <p:cNvSpPr>
            <a:spLocks noGrp="1"/>
          </p:cNvSpPr>
          <p:nvPr>
            <p:ph type="body" idx="1"/>
          </p:nvPr>
        </p:nvSpPr>
        <p:spPr>
          <a:xfrm>
            <a:off x="762000" y="3044745"/>
            <a:ext cx="7620000" cy="762000"/>
          </a:xfrm>
        </p:spPr>
        <p:txBody>
          <a:bodyPr anchor="t"/>
          <a:lstStyle>
            <a:lvl1pPr marL="0" indent="0">
              <a:spcBef>
                <a:spcPts val="0"/>
              </a:spcBef>
              <a:buNone/>
              <a:defRPr sz="2000" cap="none" baseline="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6302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3">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4274692"/>
            <a:ext cx="9153144" cy="2583308"/>
            <a:chOff x="0" y="4274692"/>
            <a:chExt cx="9153144" cy="2583308"/>
          </a:xfrm>
        </p:grpSpPr>
        <p:sp>
          <p:nvSpPr>
            <p:cNvPr id="13" name="Freeform 12"/>
            <p:cNvSpPr/>
            <p:nvPr/>
          </p:nvSpPr>
          <p:spPr>
            <a:xfrm flipH="1" flipV="1">
              <a:off x="0" y="4274692"/>
              <a:ext cx="9153144" cy="2583308"/>
            </a:xfrm>
            <a:custGeom>
              <a:avLst/>
              <a:gdLst/>
              <a:ahLst/>
              <a:cxnLst/>
              <a:rect l="l" t="t" r="r" b="b"/>
              <a:pathLst>
                <a:path w="9153144" h="2583308">
                  <a:moveTo>
                    <a:pt x="4633" y="2583308"/>
                  </a:moveTo>
                  <a:lnTo>
                    <a:pt x="0" y="2514757"/>
                  </a:lnTo>
                  <a:lnTo>
                    <a:pt x="0" y="0"/>
                  </a:lnTo>
                  <a:lnTo>
                    <a:pt x="9153144" y="0"/>
                  </a:lnTo>
                  <a:lnTo>
                    <a:pt x="9153144" y="728631"/>
                  </a:lnTo>
                  <a:close/>
                </a:path>
              </a:pathLst>
            </a:custGeom>
            <a:solidFill>
              <a:srgbClr val="67676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15" name="Freeform 14"/>
            <p:cNvSpPr/>
            <p:nvPr/>
          </p:nvSpPr>
          <p:spPr>
            <a:xfrm flipH="1" flipV="1">
              <a:off x="0" y="4339773"/>
              <a:ext cx="9153144" cy="2518227"/>
            </a:xfrm>
            <a:custGeom>
              <a:avLst/>
              <a:gdLst/>
              <a:ahLst/>
              <a:cxnLst/>
              <a:rect l="l" t="t" r="r" b="b"/>
              <a:pathLst>
                <a:path w="9153144" h="2518227">
                  <a:moveTo>
                    <a:pt x="0" y="2518227"/>
                  </a:moveTo>
                  <a:lnTo>
                    <a:pt x="0" y="791366"/>
                  </a:lnTo>
                  <a:cubicBezTo>
                    <a:pt x="1546989" y="668007"/>
                    <a:pt x="3104488" y="356542"/>
                    <a:pt x="4664483" y="0"/>
                  </a:cubicBezTo>
                  <a:lnTo>
                    <a:pt x="9153144" y="0"/>
                  </a:lnTo>
                  <a:lnTo>
                    <a:pt x="9153144" y="390365"/>
                  </a:lnTo>
                  <a:close/>
                </a:path>
              </a:pathLst>
            </a:custGeom>
            <a:solidFill>
              <a:srgbClr val="5D5D5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16" name="Freeform 15"/>
            <p:cNvSpPr/>
            <p:nvPr/>
          </p:nvSpPr>
          <p:spPr>
            <a:xfrm flipH="1" flipV="1">
              <a:off x="520624" y="4383314"/>
              <a:ext cx="8632520" cy="2474686"/>
            </a:xfrm>
            <a:custGeom>
              <a:avLst/>
              <a:gdLst/>
              <a:ahLst/>
              <a:cxnLst/>
              <a:rect l="l" t="t" r="r" b="b"/>
              <a:pathLst>
                <a:path w="8632520" h="2474686">
                  <a:moveTo>
                    <a:pt x="9046" y="2474686"/>
                  </a:moveTo>
                  <a:lnTo>
                    <a:pt x="9046" y="745737"/>
                  </a:lnTo>
                  <a:lnTo>
                    <a:pt x="0" y="475934"/>
                  </a:lnTo>
                  <a:lnTo>
                    <a:pt x="0" y="0"/>
                  </a:lnTo>
                  <a:lnTo>
                    <a:pt x="8632520" y="0"/>
                  </a:lnTo>
                  <a:close/>
                </a:path>
              </a:pathLst>
            </a:custGeom>
            <a:solidFill>
              <a:srgbClr val="51515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17" name="Freeform 16"/>
            <p:cNvSpPr/>
            <p:nvPr/>
          </p:nvSpPr>
          <p:spPr>
            <a:xfrm flipH="1" flipV="1">
              <a:off x="4114038" y="4470398"/>
              <a:ext cx="5039106" cy="2387602"/>
            </a:xfrm>
            <a:custGeom>
              <a:avLst/>
              <a:gdLst/>
              <a:ahLst/>
              <a:cxnLst/>
              <a:rect l="l" t="t" r="r" b="b"/>
              <a:pathLst>
                <a:path w="5039106" h="2387602">
                  <a:moveTo>
                    <a:pt x="0" y="2387602"/>
                  </a:moveTo>
                  <a:lnTo>
                    <a:pt x="0" y="0"/>
                  </a:lnTo>
                  <a:lnTo>
                    <a:pt x="5039106" y="0"/>
                  </a:lnTo>
                  <a:close/>
                </a:path>
              </a:pathLst>
            </a:custGeom>
            <a:solidFill>
              <a:srgbClr val="46464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grpSp>
      <p:sp>
        <p:nvSpPr>
          <p:cNvPr id="2" name="Title 1"/>
          <p:cNvSpPr>
            <a:spLocks noGrp="1"/>
          </p:cNvSpPr>
          <p:nvPr>
            <p:ph type="title"/>
          </p:nvPr>
        </p:nvSpPr>
        <p:spPr>
          <a:xfrm>
            <a:off x="762022" y="685800"/>
            <a:ext cx="7615380" cy="2250832"/>
          </a:xfrm>
        </p:spPr>
        <p:txBody>
          <a:bodyPr anchor="b">
            <a:normAutofit/>
          </a:bodyPr>
          <a:lstStyle>
            <a:lvl1pPr algn="l">
              <a:lnSpc>
                <a:spcPct val="80000"/>
              </a:lnSpc>
              <a:defRPr sz="4400" b="0" cap="none" baseline="0">
                <a:solidFill>
                  <a:schemeClr val="tx1">
                    <a:lumMod val="85000"/>
                    <a:lumOff val="15000"/>
                  </a:schemeClr>
                </a:solidFill>
              </a:defRPr>
            </a:lvl1pPr>
          </a:lstStyle>
          <a:p>
            <a:r>
              <a:rPr lang="en-US"/>
              <a:t>Click to edit Master title style</a:t>
            </a:r>
            <a:endParaRPr/>
          </a:p>
        </p:txBody>
      </p:sp>
      <p:sp>
        <p:nvSpPr>
          <p:cNvPr id="3" name="Text Placeholder 2"/>
          <p:cNvSpPr>
            <a:spLocks noGrp="1"/>
          </p:cNvSpPr>
          <p:nvPr>
            <p:ph type="body" idx="1"/>
          </p:nvPr>
        </p:nvSpPr>
        <p:spPr>
          <a:xfrm>
            <a:off x="762000" y="3044745"/>
            <a:ext cx="7620000" cy="762000"/>
          </a:xfrm>
        </p:spPr>
        <p:txBody>
          <a:bodyPr anchor="t"/>
          <a:lstStyle>
            <a:lvl1pPr marL="0" indent="0">
              <a:spcBef>
                <a:spcPts val="0"/>
              </a:spcBef>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899321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03201" y="1335089"/>
            <a:ext cx="4267200" cy="521208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672012" y="1335089"/>
            <a:ext cx="4267200" cy="521208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Title 7"/>
          <p:cNvSpPr>
            <a:spLocks noGrp="1"/>
          </p:cNvSpPr>
          <p:nvPr>
            <p:ph type="title"/>
          </p:nvPr>
        </p:nvSpPr>
        <p:spPr>
          <a:xfrm>
            <a:off x="203201" y="272142"/>
            <a:ext cx="6744325" cy="914400"/>
          </a:xfrm>
        </p:spPr>
        <p:txBody>
          <a:bodyPr/>
          <a:lstStyle/>
          <a:p>
            <a:r>
              <a:rPr lang="en-US"/>
              <a:t>Click to edit Master title style</a:t>
            </a:r>
            <a:endParaRPr/>
          </a:p>
        </p:txBody>
      </p:sp>
      <p:sp>
        <p:nvSpPr>
          <p:cNvPr id="10" name="Slide Number Placeholder 9"/>
          <p:cNvSpPr>
            <a:spLocks noGrp="1"/>
          </p:cNvSpPr>
          <p:nvPr>
            <p:ph type="sldNum" sz="quarter" idx="12"/>
          </p:nvPr>
        </p:nvSpPr>
        <p:spPr>
          <a:xfrm>
            <a:off x="8532919" y="6572023"/>
            <a:ext cx="406294" cy="182880"/>
          </a:xfrm>
        </p:spPr>
        <p:txBody>
          <a:bodyPr/>
          <a:lstStyle/>
          <a:p>
            <a:fld id="{71FA2017-4488-4033-A37E-4064B866FEA5}" type="slidenum">
              <a:rPr/>
              <a:pPr/>
              <a:t>‹#›</a:t>
            </a:fld>
            <a:endParaRPr dirty="0"/>
          </a:p>
        </p:txBody>
      </p:sp>
    </p:spTree>
    <p:extLst>
      <p:ext uri="{BB962C8B-B14F-4D97-AF65-F5344CB8AC3E}">
        <p14:creationId xmlns:p14="http://schemas.microsoft.com/office/powerpoint/2010/main" val="282082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12" name="Content Placeholder 12"/>
          <p:cNvSpPr>
            <a:spLocks noGrp="1"/>
          </p:cNvSpPr>
          <p:nvPr>
            <p:ph sz="quarter" idx="14"/>
          </p:nvPr>
        </p:nvSpPr>
        <p:spPr>
          <a:xfrm>
            <a:off x="203209" y="1334034"/>
            <a:ext cx="2831591" cy="521208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12"/>
          <p:cNvSpPr>
            <a:spLocks noGrp="1"/>
          </p:cNvSpPr>
          <p:nvPr>
            <p:ph sz="quarter" idx="15"/>
          </p:nvPr>
        </p:nvSpPr>
        <p:spPr>
          <a:xfrm>
            <a:off x="3153891" y="1334034"/>
            <a:ext cx="2831591" cy="521208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 name="Content Placeholder 12"/>
          <p:cNvSpPr>
            <a:spLocks noGrp="1"/>
          </p:cNvSpPr>
          <p:nvPr>
            <p:ph sz="quarter" idx="16"/>
          </p:nvPr>
        </p:nvSpPr>
        <p:spPr>
          <a:xfrm>
            <a:off x="6104572" y="1334034"/>
            <a:ext cx="2834640" cy="521208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
        <p:nvSpPr>
          <p:cNvPr id="8" name="Slide Number Placeholder 7"/>
          <p:cNvSpPr>
            <a:spLocks noGrp="1"/>
          </p:cNvSpPr>
          <p:nvPr>
            <p:ph type="sldNum" sz="quarter" idx="19"/>
          </p:nvPr>
        </p:nvSpPr>
        <p:spPr>
          <a:xfrm>
            <a:off x="8532919" y="6572023"/>
            <a:ext cx="406294" cy="182880"/>
          </a:xfrm>
        </p:spPr>
        <p:txBody>
          <a:bodyPr/>
          <a:lstStyle/>
          <a:p>
            <a:fld id="{71FA2017-4488-4033-A37E-4064B866FEA5}" type="slidenum">
              <a:rPr/>
              <a:pPr/>
              <a:t>‹#›</a:t>
            </a:fld>
            <a:endParaRPr dirty="0"/>
          </a:p>
        </p:txBody>
      </p:sp>
    </p:spTree>
    <p:extLst>
      <p:ext uri="{BB962C8B-B14F-4D97-AF65-F5344CB8AC3E}">
        <p14:creationId xmlns:p14="http://schemas.microsoft.com/office/powerpoint/2010/main" val="37669710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4648199" y="1335088"/>
            <a:ext cx="4291013" cy="2560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Content Placeholder 4"/>
          <p:cNvSpPr>
            <a:spLocks noGrp="1"/>
          </p:cNvSpPr>
          <p:nvPr>
            <p:ph sz="quarter" idx="3"/>
          </p:nvPr>
        </p:nvSpPr>
        <p:spPr>
          <a:xfrm>
            <a:off x="4648199" y="3993870"/>
            <a:ext cx="4291013" cy="2560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3"/>
          <p:cNvSpPr>
            <a:spLocks noGrp="1"/>
          </p:cNvSpPr>
          <p:nvPr>
            <p:ph sz="quarter" idx="14"/>
          </p:nvPr>
        </p:nvSpPr>
        <p:spPr>
          <a:xfrm>
            <a:off x="204788" y="1335088"/>
            <a:ext cx="4291012" cy="2560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Content Placeholder 4"/>
          <p:cNvSpPr>
            <a:spLocks noGrp="1"/>
          </p:cNvSpPr>
          <p:nvPr>
            <p:ph sz="quarter" idx="15"/>
          </p:nvPr>
        </p:nvSpPr>
        <p:spPr>
          <a:xfrm>
            <a:off x="204788" y="3993870"/>
            <a:ext cx="4291012" cy="2560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
        <p:nvSpPr>
          <p:cNvPr id="10" name="Slide Number Placeholder 9"/>
          <p:cNvSpPr>
            <a:spLocks noGrp="1"/>
          </p:cNvSpPr>
          <p:nvPr>
            <p:ph type="sldNum" sz="quarter" idx="18"/>
          </p:nvPr>
        </p:nvSpPr>
        <p:spPr>
          <a:xfrm>
            <a:off x="8532919" y="6572023"/>
            <a:ext cx="406294" cy="182880"/>
          </a:xfrm>
        </p:spPr>
        <p:txBody>
          <a:bodyPr/>
          <a:lstStyle/>
          <a:p>
            <a:fld id="{71FA2017-4488-4033-A37E-4064B866FEA5}" type="slidenum">
              <a:rPr/>
              <a:pPr/>
              <a:t>‹#›</a:t>
            </a:fld>
            <a:endParaRPr dirty="0"/>
          </a:p>
        </p:txBody>
      </p:sp>
    </p:spTree>
    <p:extLst>
      <p:ext uri="{BB962C8B-B14F-4D97-AF65-F5344CB8AC3E}">
        <p14:creationId xmlns:p14="http://schemas.microsoft.com/office/powerpoint/2010/main" val="2761646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Content, and 2 Content">
    <p:bg>
      <p:bgRef idx="1001">
        <a:schemeClr val="bg1"/>
      </p:bgRef>
    </p:bg>
    <p:spTree>
      <p:nvGrpSpPr>
        <p:cNvPr id="1" name=""/>
        <p:cNvGrpSpPr/>
        <p:nvPr/>
      </p:nvGrpSpPr>
      <p:grpSpPr>
        <a:xfrm>
          <a:off x="0" y="0"/>
          <a:ext cx="0" cy="0"/>
          <a:chOff x="0" y="0"/>
          <a:chExt cx="0" cy="0"/>
        </a:xfrm>
      </p:grpSpPr>
      <p:sp>
        <p:nvSpPr>
          <p:cNvPr id="10" name="Content Placeholder 12"/>
          <p:cNvSpPr>
            <a:spLocks noGrp="1"/>
          </p:cNvSpPr>
          <p:nvPr>
            <p:ph sz="quarter" idx="14"/>
          </p:nvPr>
        </p:nvSpPr>
        <p:spPr>
          <a:xfrm>
            <a:off x="203201" y="1335089"/>
            <a:ext cx="4267200" cy="5212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12"/>
          <p:cNvSpPr>
            <a:spLocks noGrp="1"/>
          </p:cNvSpPr>
          <p:nvPr>
            <p:ph sz="quarter" idx="15"/>
          </p:nvPr>
        </p:nvSpPr>
        <p:spPr>
          <a:xfrm>
            <a:off x="4648199" y="1335089"/>
            <a:ext cx="4291013" cy="2542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7" name="Content Placeholder 12"/>
          <p:cNvSpPr>
            <a:spLocks noGrp="1"/>
          </p:cNvSpPr>
          <p:nvPr>
            <p:ph sz="quarter" idx="16"/>
          </p:nvPr>
        </p:nvSpPr>
        <p:spPr>
          <a:xfrm>
            <a:off x="4648199" y="4005137"/>
            <a:ext cx="4291014" cy="2542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
        <p:nvSpPr>
          <p:cNvPr id="8" name="Slide Number Placeholder 7"/>
          <p:cNvSpPr>
            <a:spLocks noGrp="1"/>
          </p:cNvSpPr>
          <p:nvPr>
            <p:ph type="sldNum" sz="quarter" idx="19"/>
          </p:nvPr>
        </p:nvSpPr>
        <p:spPr>
          <a:xfrm>
            <a:off x="8532919" y="6572023"/>
            <a:ext cx="406294" cy="182880"/>
          </a:xfrm>
        </p:spPr>
        <p:txBody>
          <a:bodyPr/>
          <a:lstStyle/>
          <a:p>
            <a:fld id="{71FA2017-4488-4033-A37E-4064B866FEA5}" type="slidenum">
              <a:rPr/>
              <a:pPr/>
              <a:t>‹#›</a:t>
            </a:fld>
            <a:endParaRPr dirty="0"/>
          </a:p>
        </p:txBody>
      </p:sp>
    </p:spTree>
    <p:extLst>
      <p:ext uri="{BB962C8B-B14F-4D97-AF65-F5344CB8AC3E}">
        <p14:creationId xmlns:p14="http://schemas.microsoft.com/office/powerpoint/2010/main" val="21971423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6553200"/>
            <a:ext cx="9144000" cy="3048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grpSp>
        <p:nvGrpSpPr>
          <p:cNvPr id="10" name="Group 9"/>
          <p:cNvGrpSpPr/>
          <p:nvPr/>
        </p:nvGrpSpPr>
        <p:grpSpPr>
          <a:xfrm>
            <a:off x="6400320" y="6269686"/>
            <a:ext cx="2743680" cy="590352"/>
            <a:chOff x="6400320" y="6269686"/>
            <a:chExt cx="2743680" cy="590352"/>
          </a:xfrm>
        </p:grpSpPr>
        <p:sp>
          <p:nvSpPr>
            <p:cNvPr id="14" name="Right Triangle 14"/>
            <p:cNvSpPr/>
            <p:nvPr/>
          </p:nvSpPr>
          <p:spPr>
            <a:xfrm flipV="1">
              <a:off x="6400320" y="6269686"/>
              <a:ext cx="2743680" cy="589201"/>
            </a:xfrm>
            <a:custGeom>
              <a:avLst/>
              <a:gdLst>
                <a:gd name="connsiteX0" fmla="*/ 2743680 w 2743680"/>
                <a:gd name="connsiteY0" fmla="*/ 588314 h 588314"/>
                <a:gd name="connsiteX1" fmla="*/ 2743680 w 2743680"/>
                <a:gd name="connsiteY1" fmla="*/ 0 h 588314"/>
                <a:gd name="connsiteX2" fmla="*/ 436714 w 2743680"/>
                <a:gd name="connsiteY2" fmla="*/ 0 h 588314"/>
                <a:gd name="connsiteX3" fmla="*/ 0 w 2743680"/>
                <a:gd name="connsiteY3" fmla="*/ 1494 h 588314"/>
                <a:gd name="connsiteX4" fmla="*/ 2743680 w 2743680"/>
                <a:gd name="connsiteY4" fmla="*/ 588314 h 588314"/>
                <a:gd name="connsiteX0" fmla="*/ 2743680 w 2743680"/>
                <a:gd name="connsiteY0" fmla="*/ 589201 h 589201"/>
                <a:gd name="connsiteX1" fmla="*/ 2743680 w 2743680"/>
                <a:gd name="connsiteY1" fmla="*/ 887 h 589201"/>
                <a:gd name="connsiteX2" fmla="*/ 436714 w 2743680"/>
                <a:gd name="connsiteY2" fmla="*/ 887 h 589201"/>
                <a:gd name="connsiteX3" fmla="*/ 0 w 2743680"/>
                <a:gd name="connsiteY3" fmla="*/ 0 h 589201"/>
                <a:gd name="connsiteX4" fmla="*/ 2743680 w 2743680"/>
                <a:gd name="connsiteY4" fmla="*/ 589201 h 5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680" h="589201">
                  <a:moveTo>
                    <a:pt x="2743680" y="589201"/>
                  </a:moveTo>
                  <a:lnTo>
                    <a:pt x="2743680" y="887"/>
                  </a:lnTo>
                  <a:lnTo>
                    <a:pt x="436714" y="887"/>
                  </a:lnTo>
                  <a:lnTo>
                    <a:pt x="0" y="0"/>
                  </a:lnTo>
                  <a:lnTo>
                    <a:pt x="2743680" y="589201"/>
                  </a:lnTo>
                  <a:close/>
                </a:path>
              </a:pathLst>
            </a:cu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5" name="Right Triangle 14"/>
            <p:cNvSpPr/>
            <p:nvPr/>
          </p:nvSpPr>
          <p:spPr>
            <a:xfrm flipV="1">
              <a:off x="6724170" y="6471471"/>
              <a:ext cx="2419830" cy="388567"/>
            </a:xfrm>
            <a:custGeom>
              <a:avLst/>
              <a:gdLst>
                <a:gd name="connsiteX0" fmla="*/ 2419830 w 2419830"/>
                <a:gd name="connsiteY0" fmla="*/ 388567 h 388567"/>
                <a:gd name="connsiteX1" fmla="*/ 2419830 w 2419830"/>
                <a:gd name="connsiteY1" fmla="*/ 2038 h 388567"/>
                <a:gd name="connsiteX2" fmla="*/ 387537 w 2419830"/>
                <a:gd name="connsiteY2" fmla="*/ 2038 h 388567"/>
                <a:gd name="connsiteX3" fmla="*/ 0 w 2419830"/>
                <a:gd name="connsiteY3" fmla="*/ 0 h 388567"/>
                <a:gd name="connsiteX4" fmla="*/ 2419830 w 2419830"/>
                <a:gd name="connsiteY4" fmla="*/ 388567 h 388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830" h="388567">
                  <a:moveTo>
                    <a:pt x="2419830" y="388567"/>
                  </a:moveTo>
                  <a:lnTo>
                    <a:pt x="2419830" y="2038"/>
                  </a:lnTo>
                  <a:lnTo>
                    <a:pt x="387537" y="2038"/>
                  </a:lnTo>
                  <a:lnTo>
                    <a:pt x="0" y="0"/>
                  </a:lnTo>
                  <a:lnTo>
                    <a:pt x="2419830" y="388567"/>
                  </a:lnTo>
                  <a:close/>
                </a:path>
              </a:pathLst>
            </a:cu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Placeholder 1"/>
          <p:cNvSpPr>
            <a:spLocks noGrp="1"/>
          </p:cNvSpPr>
          <p:nvPr>
            <p:ph type="title"/>
          </p:nvPr>
        </p:nvSpPr>
        <p:spPr>
          <a:xfrm>
            <a:off x="203201" y="272142"/>
            <a:ext cx="6744325" cy="914400"/>
          </a:xfrm>
          <a:prstGeom prst="rect">
            <a:avLst/>
          </a:prstGeom>
        </p:spPr>
        <p:txBody>
          <a:bodyPr vert="horz" lIns="91440" tIns="0" rIns="91440" bIns="0" rtlCol="0" anchor="t">
            <a:normAutofit/>
          </a:bodyPr>
          <a:lstStyle/>
          <a:p>
            <a:r>
              <a:rPr lang="en-US"/>
              <a:t>Click to edit Master title style</a:t>
            </a:r>
            <a:endParaRPr/>
          </a:p>
        </p:txBody>
      </p:sp>
      <p:sp>
        <p:nvSpPr>
          <p:cNvPr id="3" name="Text Placeholder 2"/>
          <p:cNvSpPr>
            <a:spLocks noGrp="1"/>
          </p:cNvSpPr>
          <p:nvPr>
            <p:ph type="body" idx="1"/>
          </p:nvPr>
        </p:nvSpPr>
        <p:spPr>
          <a:xfrm>
            <a:off x="203201" y="1334035"/>
            <a:ext cx="8728074" cy="5212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Slide Number Placeholder 5"/>
          <p:cNvSpPr>
            <a:spLocks noGrp="1"/>
          </p:cNvSpPr>
          <p:nvPr>
            <p:ph type="sldNum" sz="quarter" idx="4"/>
          </p:nvPr>
        </p:nvSpPr>
        <p:spPr>
          <a:xfrm>
            <a:off x="8532919" y="6572023"/>
            <a:ext cx="406294" cy="182880"/>
          </a:xfrm>
          <a:prstGeom prst="rect">
            <a:avLst/>
          </a:prstGeom>
        </p:spPr>
        <p:txBody>
          <a:bodyPr vert="horz" wrap="square" lIns="0" tIns="0" rIns="0" bIns="0" rtlCol="0" anchor="b"/>
          <a:lstStyle>
            <a:lvl1pPr algn="r">
              <a:defRPr sz="900">
                <a:solidFill>
                  <a:schemeClr val="tx2">
                    <a:lumMod val="60000"/>
                    <a:lumOff val="40000"/>
                  </a:schemeClr>
                </a:solidFill>
              </a:defRPr>
            </a:lvl1pPr>
          </a:lstStyle>
          <a:p>
            <a:fld id="{71FA2017-4488-4033-A37E-4064B866FEA5}" type="slidenum">
              <a:rPr/>
              <a:pPr/>
              <a:t>‹#›</a:t>
            </a:fld>
            <a:endParaRPr dirty="0"/>
          </a:p>
        </p:txBody>
      </p:sp>
      <p:sp>
        <p:nvSpPr>
          <p:cNvPr id="19" name="TextBox 18"/>
          <p:cNvSpPr txBox="1"/>
          <p:nvPr userDrawn="1"/>
        </p:nvSpPr>
        <p:spPr>
          <a:xfrm>
            <a:off x="152400" y="6598920"/>
            <a:ext cx="2859882" cy="182880"/>
          </a:xfrm>
          <a:prstGeom prst="rect">
            <a:avLst/>
          </a:prstGeom>
          <a:noFill/>
        </p:spPr>
        <p:txBody>
          <a:bodyPr wrap="square" lIns="0" tIns="0" rIns="0" bIns="0" rtlCol="0" anchor="b">
            <a:noAutofit/>
          </a:bodyPr>
          <a:lstStyle/>
          <a:p>
            <a:pPr>
              <a:lnSpc>
                <a:spcPct val="100000"/>
              </a:lnSpc>
            </a:pPr>
            <a:r>
              <a:rPr lang="en-US" sz="900" dirty="0">
                <a:solidFill>
                  <a:schemeClr val="tx1"/>
                </a:solidFill>
              </a:rPr>
              <a:t>Copyright 2025 – RC</a:t>
            </a:r>
            <a:r>
              <a:rPr lang="en-US" sz="900" baseline="0" dirty="0">
                <a:solidFill>
                  <a:schemeClr val="tx1"/>
                </a:solidFill>
              </a:rPr>
              <a:t> CAPITALMANAGEMENT</a:t>
            </a:r>
            <a:r>
              <a:rPr lang="en-US" sz="900" dirty="0">
                <a:solidFill>
                  <a:schemeClr val="tx2">
                    <a:lumMod val="60000"/>
                    <a:lumOff val="40000"/>
                  </a:schemeClr>
                </a:solidFill>
              </a:rPr>
              <a:t>.</a:t>
            </a:r>
            <a:endParaRPr sz="900" dirty="0">
              <a:solidFill>
                <a:schemeClr val="tx2">
                  <a:lumMod val="60000"/>
                  <a:lumOff val="40000"/>
                </a:schemeClr>
              </a:solidFill>
            </a:endParaRPr>
          </a:p>
        </p:txBody>
      </p:sp>
      <p:sp>
        <p:nvSpPr>
          <p:cNvPr id="11" name="TaggedShape" hidden="1"/>
          <p:cNvSpPr/>
          <p:nvPr>
            <p:custDataLst>
              <p:tags r:id="rId15"/>
            </p:custDataLst>
          </p:nvPr>
        </p:nvSpPr>
        <p:spPr>
          <a:xfrm>
            <a:off x="0" y="-25400"/>
            <a:ext cx="127000" cy="12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pic>
        <p:nvPicPr>
          <p:cNvPr id="13" name="Picture 12"/>
          <p:cNvPicPr>
            <a:picLocks noChangeAspect="1"/>
          </p:cNvPicPr>
          <p:nvPr userDrawn="1"/>
        </p:nvPicPr>
        <p:blipFill>
          <a:blip r:embed="rId16"/>
          <a:stretch>
            <a:fillRect/>
          </a:stretch>
        </p:blipFill>
        <p:spPr>
          <a:xfrm>
            <a:off x="8305800" y="76200"/>
            <a:ext cx="701368" cy="609600"/>
          </a:xfrm>
          <a:prstGeom prst="rect">
            <a:avLst/>
          </a:prstGeom>
        </p:spPr>
      </p:pic>
      <p:sp>
        <p:nvSpPr>
          <p:cNvPr id="5" name="Footer Placeholder 4">
            <a:extLst>
              <a:ext uri="{FF2B5EF4-FFF2-40B4-BE49-F238E27FC236}">
                <a16:creationId xmlns:a16="http://schemas.microsoft.com/office/drawing/2014/main" id="{5D08FEE1-C9E6-4DEB-BAA9-C1558860A953}"/>
              </a:ext>
            </a:extLst>
          </p:cNvPr>
          <p:cNvSpPr>
            <a:spLocks noGrp="1"/>
          </p:cNvSpPr>
          <p:nvPr>
            <p:ph type="ftr" sz="quarter" idx="3"/>
          </p:nvPr>
        </p:nvSpPr>
        <p:spPr>
          <a:xfrm>
            <a:off x="3163251" y="6523037"/>
            <a:ext cx="3086100" cy="365125"/>
          </a:xfrm>
          <a:prstGeom prst="rect">
            <a:avLst/>
          </a:prstGeom>
        </p:spPr>
        <p:txBody>
          <a:bodyPr vert="horz" lIns="91440" tIns="45720" rIns="91440" bIns="45720" rtlCol="0" anchor="ctr"/>
          <a:lstStyle>
            <a:lvl1pPr algn="ctr">
              <a:defRPr sz="800">
                <a:solidFill>
                  <a:schemeClr val="tx1"/>
                </a:solidFill>
              </a:defRPr>
            </a:lvl1pPr>
          </a:lstStyle>
          <a:p>
            <a:r>
              <a:rPr lang="en-US" dirty="0"/>
              <a:t>June 2025</a:t>
            </a:r>
          </a:p>
        </p:txBody>
      </p:sp>
    </p:spTree>
    <p:extLst>
      <p:ext uri="{BB962C8B-B14F-4D97-AF65-F5344CB8AC3E}">
        <p14:creationId xmlns:p14="http://schemas.microsoft.com/office/powerpoint/2010/main" val="3697751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52" r:id="rId6"/>
    <p:sldLayoutId id="2147483669" r:id="rId7"/>
    <p:sldLayoutId id="2147483679" r:id="rId8"/>
    <p:sldLayoutId id="2147483670" r:id="rId9"/>
    <p:sldLayoutId id="2147483664" r:id="rId10"/>
    <p:sldLayoutId id="2147483665" r:id="rId11"/>
    <p:sldLayoutId id="2147483655" r:id="rId12"/>
    <p:sldLayoutId id="214748369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85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90000"/>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400"/>
        </a:spcBef>
        <a:buClr>
          <a:schemeClr val="accent1"/>
        </a:buClr>
        <a:buSzPct val="90000"/>
        <a:buFont typeface="Arial" panose="020B0604020202020204"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3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3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300"/>
        </a:spcBef>
        <a:buClr>
          <a:schemeClr val="accent1"/>
        </a:buClr>
        <a:buSzPct val="90000"/>
        <a:buFont typeface="Arial" panose="020B0604020202020204" pitchFamily="34" charset="0"/>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300"/>
        </a:spcBef>
        <a:buClr>
          <a:schemeClr val="accent1"/>
        </a:buClr>
        <a:buSzPct val="90000"/>
        <a:buFont typeface="Arial" panose="020B0604020202020204" pitchFamily="34" charset="0"/>
        <a:buChar char="–"/>
        <a:defRPr sz="1600" kern="1200">
          <a:solidFill>
            <a:schemeClr val="tx1"/>
          </a:solidFill>
          <a:latin typeface="+mn-lt"/>
          <a:ea typeface="+mn-ea"/>
          <a:cs typeface="+mn-cs"/>
        </a:defRPr>
      </a:lvl6pPr>
      <a:lvl7pPr marL="1874520" indent="-228600" algn="l" defTabSz="914400" rtl="0" eaLnBrk="1" latinLnBrk="0" hangingPunct="1">
        <a:lnSpc>
          <a:spcPct val="90000"/>
        </a:lnSpc>
        <a:spcBef>
          <a:spcPts val="300"/>
        </a:spcBef>
        <a:buClr>
          <a:schemeClr val="accent1"/>
        </a:buClr>
        <a:buSzPct val="90000"/>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300"/>
        </a:spcBef>
        <a:buClr>
          <a:schemeClr val="accent1"/>
        </a:buClr>
        <a:buSzPct val="90000"/>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300"/>
        </a:spcBef>
        <a:buClr>
          <a:schemeClr val="accent1"/>
        </a:buClr>
        <a:buSzPct val="90000"/>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E94F6A-7AD6-4E9E-3013-052810FCD60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EB3A213-97C3-17CB-90F0-1343883323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D5B54B0-1296-C2A1-CD03-EADC0CA0F4A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A009146-E5BB-4D4C-BF6C-78E4885BA5CB}" type="datetimeFigureOut">
              <a:rPr lang="en-IN" smtClean="0"/>
              <a:t>02-01-2026</a:t>
            </a:fld>
            <a:endParaRPr lang="en-IN"/>
          </a:p>
        </p:txBody>
      </p:sp>
      <p:sp>
        <p:nvSpPr>
          <p:cNvPr id="5" name="Footer Placeholder 4">
            <a:extLst>
              <a:ext uri="{FF2B5EF4-FFF2-40B4-BE49-F238E27FC236}">
                <a16:creationId xmlns:a16="http://schemas.microsoft.com/office/drawing/2014/main" id="{D17BA1A9-5EA5-298C-9ED5-B639530B73E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79AE614F-2199-0FF3-0F49-36DA4FC6D53C}"/>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14118DA-2B6A-4CB0-8E68-4FE04A5D7CDF}" type="slidenum">
              <a:rPr lang="en-IN" smtClean="0"/>
              <a:t>‹#›</a:t>
            </a:fld>
            <a:endParaRPr lang="en-IN"/>
          </a:p>
        </p:txBody>
      </p:sp>
    </p:spTree>
    <p:extLst>
      <p:ext uri="{BB962C8B-B14F-4D97-AF65-F5344CB8AC3E}">
        <p14:creationId xmlns:p14="http://schemas.microsoft.com/office/powerpoint/2010/main" val="317089028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362200"/>
            <a:ext cx="7772400" cy="1219199"/>
          </a:xfrm>
        </p:spPr>
        <p:txBody>
          <a:bodyPr anchor="ctr">
            <a:noAutofit/>
          </a:bodyPr>
          <a:lstStyle/>
          <a:p>
            <a:pPr algn="ctr"/>
            <a:r>
              <a:rPr lang="en-US" sz="4000" b="1" dirty="0">
                <a:solidFill>
                  <a:schemeClr val="accent4">
                    <a:lumMod val="75000"/>
                  </a:schemeClr>
                </a:solidFill>
                <a:latin typeface="Book Antiqua" panose="02040602050305030304" pitchFamily="18" charset="0"/>
                <a:cs typeface="Arial" panose="020B0604020202020204" pitchFamily="34" charset="0"/>
              </a:rPr>
              <a:t>NAVIGATING A GRINDING BEAR MARKET</a:t>
            </a:r>
          </a:p>
        </p:txBody>
      </p:sp>
      <p:sp>
        <p:nvSpPr>
          <p:cNvPr id="6" name="Title 1">
            <a:extLst>
              <a:ext uri="{FF2B5EF4-FFF2-40B4-BE49-F238E27FC236}">
                <a16:creationId xmlns:a16="http://schemas.microsoft.com/office/drawing/2014/main" id="{251600B4-025F-4EBA-A05D-A0EA7315C7AF}"/>
              </a:ext>
            </a:extLst>
          </p:cNvPr>
          <p:cNvSpPr txBox="1">
            <a:spLocks/>
          </p:cNvSpPr>
          <p:nvPr/>
        </p:nvSpPr>
        <p:spPr>
          <a:xfrm>
            <a:off x="152400" y="125504"/>
            <a:ext cx="8153400" cy="560296"/>
          </a:xfrm>
          <a:prstGeom prst="rect">
            <a:avLst/>
          </a:prstGeom>
          <a:solidFill>
            <a:srgbClr val="FF9900"/>
          </a:solidFill>
        </p:spPr>
        <p:txBody>
          <a:bodyPr vert="horz" lIns="91440" tIns="0" rIns="91440" bIns="0" rtlCol="0" anchor="ctr">
            <a:normAutofit/>
          </a:bodyPr>
          <a:lstStyle>
            <a:lvl1pPr algn="l" defTabSz="914400" rtl="0" eaLnBrk="1" latinLnBrk="0" hangingPunct="1">
              <a:lnSpc>
                <a:spcPct val="85000"/>
              </a:lnSpc>
              <a:spcBef>
                <a:spcPct val="0"/>
              </a:spcBef>
              <a:buNone/>
              <a:defRPr sz="3200" b="1" kern="1200">
                <a:solidFill>
                  <a:schemeClr val="accent1"/>
                </a:solidFill>
                <a:latin typeface="+mj-lt"/>
                <a:ea typeface="+mj-ea"/>
                <a:cs typeface="+mj-cs"/>
              </a:defRPr>
            </a:lvl1pPr>
          </a:lstStyle>
          <a:p>
            <a:pPr algn="ctr"/>
            <a:r>
              <a:rPr lang="en-US" dirty="0">
                <a:solidFill>
                  <a:schemeClr val="tx1"/>
                </a:solidFill>
                <a:latin typeface="Book Antiqua" panose="02040602050305030304" pitchFamily="18" charset="0"/>
                <a:cs typeface="Arial" panose="020B0604020202020204" pitchFamily="34" charset="0"/>
              </a:rPr>
              <a:t>RC Capital Management</a:t>
            </a:r>
          </a:p>
        </p:txBody>
      </p:sp>
    </p:spTree>
    <p:extLst>
      <p:ext uri="{BB962C8B-B14F-4D97-AF65-F5344CB8AC3E}">
        <p14:creationId xmlns:p14="http://schemas.microsoft.com/office/powerpoint/2010/main" val="421886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504C4-805C-69CB-A776-3C76BE4E638B}"/>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B2EB34-6839-7555-8E75-983A51212BC6}"/>
              </a:ext>
            </a:extLst>
          </p:cNvPr>
          <p:cNvSpPr>
            <a:spLocks noGrp="1"/>
          </p:cNvSpPr>
          <p:nvPr>
            <p:ph type="sldNum" sz="quarter" idx="12"/>
          </p:nvPr>
        </p:nvSpPr>
        <p:spPr/>
        <p:txBody>
          <a:bodyPr/>
          <a:lstStyle/>
          <a:p>
            <a:fld id="{71FA2017-4488-4033-A37E-4064B866FEA5}" type="slidenum">
              <a:rPr lang="en-US" smtClean="0"/>
              <a:pPr/>
              <a:t>10</a:t>
            </a:fld>
            <a:endParaRPr lang="en-US" dirty="0"/>
          </a:p>
        </p:txBody>
      </p:sp>
      <p:sp>
        <p:nvSpPr>
          <p:cNvPr id="3" name="Content Placeholder 2">
            <a:extLst>
              <a:ext uri="{FF2B5EF4-FFF2-40B4-BE49-F238E27FC236}">
                <a16:creationId xmlns:a16="http://schemas.microsoft.com/office/drawing/2014/main" id="{535459BA-746A-47B1-919A-F986B7DC5D2C}"/>
              </a:ext>
            </a:extLst>
          </p:cNvPr>
          <p:cNvSpPr>
            <a:spLocks noGrp="1"/>
          </p:cNvSpPr>
          <p:nvPr>
            <p:ph idx="1"/>
          </p:nvPr>
        </p:nvSpPr>
        <p:spPr>
          <a:xfrm>
            <a:off x="836052" y="4648200"/>
            <a:ext cx="7302834" cy="667075"/>
          </a:xfrm>
        </p:spPr>
        <p:txBody>
          <a:bodyPr>
            <a:normAutofit fontScale="92500"/>
          </a:bodyPr>
          <a:lstStyle/>
          <a:p>
            <a:pPr marL="0" indent="0">
              <a:spcAft>
                <a:spcPts val="1200"/>
              </a:spcAft>
              <a:buNone/>
            </a:pPr>
            <a:r>
              <a:rPr lang="en-US" dirty="0">
                <a:latin typeface="Book Antiqua" panose="02040602050305030304" pitchFamily="18" charset="0"/>
              </a:rPr>
              <a:t>PE &lt; 10 at the low (all time low) in Oct 2008 – Feb 2009 </a:t>
            </a:r>
          </a:p>
        </p:txBody>
      </p:sp>
      <p:sp>
        <p:nvSpPr>
          <p:cNvPr id="2" name="Title 1">
            <a:extLst>
              <a:ext uri="{FF2B5EF4-FFF2-40B4-BE49-F238E27FC236}">
                <a16:creationId xmlns:a16="http://schemas.microsoft.com/office/drawing/2014/main" id="{3416086A-C9D5-BFBD-2E4F-492CB7131E70}"/>
              </a:ext>
            </a:extLst>
          </p:cNvPr>
          <p:cNvSpPr txBox="1">
            <a:spLocks/>
          </p:cNvSpPr>
          <p:nvPr/>
        </p:nvSpPr>
        <p:spPr>
          <a:xfrm>
            <a:off x="139699" y="123825"/>
            <a:ext cx="8094339" cy="560296"/>
          </a:xfrm>
          <a:prstGeom prst="rect">
            <a:avLst/>
          </a:prstGeom>
          <a:solidFill>
            <a:srgbClr val="FF9900"/>
          </a:solidFill>
        </p:spPr>
        <p:txBody>
          <a:bodyPr vert="horz" lIns="91440" tIns="0" rIns="91440" bIns="0" rtlCol="0" anchor="ctr">
            <a:normAutofit/>
          </a:bodyPr>
          <a:lstStyle>
            <a:lvl1pPr algn="l" defTabSz="914400" rtl="0" eaLnBrk="1" latinLnBrk="0" hangingPunct="1">
              <a:lnSpc>
                <a:spcPct val="85000"/>
              </a:lnSpc>
              <a:spcBef>
                <a:spcPct val="0"/>
              </a:spcBef>
              <a:buNone/>
              <a:defRPr sz="3200" b="1" kern="1200">
                <a:solidFill>
                  <a:schemeClr val="accent1"/>
                </a:solidFill>
                <a:latin typeface="+mj-lt"/>
                <a:ea typeface="+mj-ea"/>
                <a:cs typeface="+mj-cs"/>
              </a:defRPr>
            </a:lvl1pPr>
          </a:lstStyle>
          <a:p>
            <a:pPr algn="ctr"/>
            <a:r>
              <a:rPr lang="en-US" dirty="0">
                <a:solidFill>
                  <a:schemeClr val="tx1"/>
                </a:solidFill>
                <a:latin typeface="Book Antiqua" panose="02040602050305030304" pitchFamily="18" charset="0"/>
                <a:cs typeface="Arial" panose="020B0604020202020204" pitchFamily="34" charset="0"/>
              </a:rPr>
              <a:t>Sharp recovery from the bottom</a:t>
            </a:r>
          </a:p>
        </p:txBody>
      </p:sp>
      <p:pic>
        <p:nvPicPr>
          <p:cNvPr id="8" name="Picture 7">
            <a:extLst>
              <a:ext uri="{FF2B5EF4-FFF2-40B4-BE49-F238E27FC236}">
                <a16:creationId xmlns:a16="http://schemas.microsoft.com/office/drawing/2014/main" id="{00C9448D-8FA1-6834-C285-ADF1E759006E}"/>
              </a:ext>
            </a:extLst>
          </p:cNvPr>
          <p:cNvPicPr>
            <a:picLocks noChangeAspect="1"/>
          </p:cNvPicPr>
          <p:nvPr/>
        </p:nvPicPr>
        <p:blipFill>
          <a:blip r:embed="rId2"/>
          <a:stretch>
            <a:fillRect/>
          </a:stretch>
        </p:blipFill>
        <p:spPr>
          <a:xfrm>
            <a:off x="639035" y="1143000"/>
            <a:ext cx="7696867" cy="2522439"/>
          </a:xfrm>
          <a:prstGeom prst="rect">
            <a:avLst/>
          </a:prstGeom>
        </p:spPr>
      </p:pic>
    </p:spTree>
    <p:extLst>
      <p:ext uri="{BB962C8B-B14F-4D97-AF65-F5344CB8AC3E}">
        <p14:creationId xmlns:p14="http://schemas.microsoft.com/office/powerpoint/2010/main" val="348227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5DC3C-C06B-F60C-4CE0-64DAC1CD125D}"/>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4BBE6E8-4DE8-66AE-0BEF-625E2B4821DA}"/>
              </a:ext>
            </a:extLst>
          </p:cNvPr>
          <p:cNvSpPr>
            <a:spLocks noGrp="1"/>
          </p:cNvSpPr>
          <p:nvPr>
            <p:ph type="sldNum" sz="quarter" idx="12"/>
          </p:nvPr>
        </p:nvSpPr>
        <p:spPr/>
        <p:txBody>
          <a:bodyPr/>
          <a:lstStyle/>
          <a:p>
            <a:fld id="{71FA2017-4488-4033-A37E-4064B866FEA5}" type="slidenum">
              <a:rPr lang="en-US" smtClean="0"/>
              <a:pPr/>
              <a:t>11</a:t>
            </a:fld>
            <a:endParaRPr lang="en-US" dirty="0"/>
          </a:p>
        </p:txBody>
      </p:sp>
      <p:sp>
        <p:nvSpPr>
          <p:cNvPr id="3" name="Content Placeholder 2">
            <a:extLst>
              <a:ext uri="{FF2B5EF4-FFF2-40B4-BE49-F238E27FC236}">
                <a16:creationId xmlns:a16="http://schemas.microsoft.com/office/drawing/2014/main" id="{754235BE-1B4F-348C-78F8-FD17F366D8F3}"/>
              </a:ext>
            </a:extLst>
          </p:cNvPr>
          <p:cNvSpPr>
            <a:spLocks noGrp="1"/>
          </p:cNvSpPr>
          <p:nvPr>
            <p:ph idx="1"/>
          </p:nvPr>
        </p:nvSpPr>
        <p:spPr>
          <a:xfrm>
            <a:off x="273817" y="1371600"/>
            <a:ext cx="8412984" cy="5105400"/>
          </a:xfrm>
        </p:spPr>
        <p:txBody>
          <a:bodyPr>
            <a:noAutofit/>
          </a:bodyPr>
          <a:lstStyle/>
          <a:p>
            <a:pPr algn="just">
              <a:spcAft>
                <a:spcPts val="1200"/>
              </a:spcAft>
              <a:buFont typeface="Wingdings" panose="05000000000000000000" pitchFamily="2" charset="2"/>
              <a:buChar char="Ø"/>
            </a:pPr>
            <a:r>
              <a:rPr lang="en-US" sz="2800" dirty="0">
                <a:latin typeface="Book Antiqua" panose="02040602050305030304" pitchFamily="18" charset="0"/>
              </a:rPr>
              <a:t> Have courage to buy at the bottom (when the world is falling apart)</a:t>
            </a:r>
          </a:p>
          <a:p>
            <a:pPr algn="just">
              <a:spcAft>
                <a:spcPts val="1200"/>
              </a:spcAft>
              <a:buFont typeface="Wingdings" panose="05000000000000000000" pitchFamily="2" charset="2"/>
              <a:buChar char="Ø"/>
            </a:pPr>
            <a:r>
              <a:rPr lang="en-US" sz="2800" dirty="0">
                <a:latin typeface="Book Antiqua" panose="02040602050305030304" pitchFamily="18" charset="0"/>
              </a:rPr>
              <a:t> Optimism that the event will resolve over time</a:t>
            </a:r>
          </a:p>
          <a:p>
            <a:pPr algn="just">
              <a:spcAft>
                <a:spcPts val="1200"/>
              </a:spcAft>
              <a:buFont typeface="Wingdings" panose="05000000000000000000" pitchFamily="2" charset="2"/>
              <a:buChar char="Ø"/>
            </a:pPr>
            <a:r>
              <a:rPr lang="en-US" sz="2800" dirty="0">
                <a:latin typeface="Book Antiqua" panose="02040602050305030304" pitchFamily="18" charset="0"/>
              </a:rPr>
              <a:t> Stock picking is not critical – Everything is  bombed out</a:t>
            </a:r>
          </a:p>
          <a:p>
            <a:pPr algn="just">
              <a:spcAft>
                <a:spcPts val="1200"/>
              </a:spcAft>
              <a:buFont typeface="Wingdings" panose="05000000000000000000" pitchFamily="2" charset="2"/>
              <a:buChar char="Ø"/>
            </a:pPr>
            <a:r>
              <a:rPr lang="en-US" sz="2800" dirty="0">
                <a:latin typeface="Book Antiqua" panose="02040602050305030304" pitchFamily="18" charset="0"/>
              </a:rPr>
              <a:t> </a:t>
            </a:r>
            <a:r>
              <a:rPr lang="en-US" sz="2800" dirty="0">
                <a:solidFill>
                  <a:srgbClr val="0070C0"/>
                </a:solidFill>
                <a:latin typeface="Book Antiqua" panose="02040602050305030304" pitchFamily="18" charset="0"/>
              </a:rPr>
              <a:t>Speed is key</a:t>
            </a:r>
            <a:r>
              <a:rPr lang="en-US" sz="2800" dirty="0">
                <a:latin typeface="Book Antiqua" panose="02040602050305030304" pitchFamily="18" charset="0"/>
              </a:rPr>
              <a:t>, blink and you will miss a lot of gains</a:t>
            </a:r>
          </a:p>
          <a:p>
            <a:pPr algn="just">
              <a:spcAft>
                <a:spcPts val="1200"/>
              </a:spcAft>
              <a:buFont typeface="Wingdings" panose="05000000000000000000" pitchFamily="2" charset="2"/>
              <a:buChar char="Ø"/>
            </a:pPr>
            <a:endParaRPr lang="en-US" sz="2800" dirty="0">
              <a:latin typeface="Book Antiqua" panose="02040602050305030304" pitchFamily="18" charset="0"/>
            </a:endParaRPr>
          </a:p>
          <a:p>
            <a:pPr algn="just">
              <a:spcBef>
                <a:spcPts val="0"/>
              </a:spcBef>
              <a:spcAft>
                <a:spcPts val="1200"/>
              </a:spcAft>
            </a:pPr>
            <a:endParaRPr lang="en-US" b="1" dirty="0">
              <a:solidFill>
                <a:srgbClr val="0070C0"/>
              </a:solidFill>
              <a:latin typeface="Book Antiqua" panose="02040602050305030304" pitchFamily="18" charset="0"/>
            </a:endParaRPr>
          </a:p>
        </p:txBody>
      </p:sp>
      <p:sp>
        <p:nvSpPr>
          <p:cNvPr id="2" name="Title 1">
            <a:extLst>
              <a:ext uri="{FF2B5EF4-FFF2-40B4-BE49-F238E27FC236}">
                <a16:creationId xmlns:a16="http://schemas.microsoft.com/office/drawing/2014/main" id="{CC2FA44A-ABF6-7889-B2DC-C9851F540668}"/>
              </a:ext>
            </a:extLst>
          </p:cNvPr>
          <p:cNvSpPr txBox="1">
            <a:spLocks/>
          </p:cNvSpPr>
          <p:nvPr/>
        </p:nvSpPr>
        <p:spPr>
          <a:xfrm>
            <a:off x="139699" y="123825"/>
            <a:ext cx="8094339" cy="560296"/>
          </a:xfrm>
          <a:prstGeom prst="rect">
            <a:avLst/>
          </a:prstGeom>
          <a:solidFill>
            <a:srgbClr val="FF9900"/>
          </a:solidFill>
        </p:spPr>
        <p:txBody>
          <a:bodyPr vert="horz" lIns="91440" tIns="0" rIns="91440" bIns="0" rtlCol="0" anchor="ctr">
            <a:normAutofit/>
          </a:bodyPr>
          <a:lstStyle>
            <a:lvl1pPr algn="l" defTabSz="914400" rtl="0" eaLnBrk="1" latinLnBrk="0" hangingPunct="1">
              <a:lnSpc>
                <a:spcPct val="85000"/>
              </a:lnSpc>
              <a:spcBef>
                <a:spcPct val="0"/>
              </a:spcBef>
              <a:buNone/>
              <a:defRPr sz="3200" b="1" kern="1200">
                <a:solidFill>
                  <a:schemeClr val="accent1"/>
                </a:solidFill>
                <a:latin typeface="+mj-lt"/>
                <a:ea typeface="+mj-ea"/>
                <a:cs typeface="+mj-cs"/>
              </a:defRPr>
            </a:lvl1pPr>
          </a:lstStyle>
          <a:p>
            <a:pPr algn="ctr"/>
            <a:r>
              <a:rPr lang="en-US" dirty="0">
                <a:solidFill>
                  <a:schemeClr val="tx1"/>
                </a:solidFill>
                <a:latin typeface="Book Antiqua" panose="02040602050305030304" pitchFamily="18" charset="0"/>
                <a:cs typeface="Arial" panose="020B0604020202020204" pitchFamily="34" charset="0"/>
              </a:rPr>
              <a:t>How to approach V shaped markets</a:t>
            </a:r>
          </a:p>
        </p:txBody>
      </p:sp>
    </p:spTree>
    <p:extLst>
      <p:ext uri="{BB962C8B-B14F-4D97-AF65-F5344CB8AC3E}">
        <p14:creationId xmlns:p14="http://schemas.microsoft.com/office/powerpoint/2010/main" val="383457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27A14-A5DA-AC71-FF30-EB771AA727E8}"/>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0CAADB2-7757-150F-5795-AFACA78194F1}"/>
              </a:ext>
            </a:extLst>
          </p:cNvPr>
          <p:cNvSpPr>
            <a:spLocks noGrp="1"/>
          </p:cNvSpPr>
          <p:nvPr>
            <p:ph type="sldNum" sz="quarter" idx="12"/>
          </p:nvPr>
        </p:nvSpPr>
        <p:spPr/>
        <p:txBody>
          <a:bodyPr/>
          <a:lstStyle/>
          <a:p>
            <a:fld id="{71FA2017-4488-4033-A37E-4064B866FEA5}" type="slidenum">
              <a:rPr lang="en-US" smtClean="0"/>
              <a:pPr/>
              <a:t>12</a:t>
            </a:fld>
            <a:endParaRPr lang="en-US" dirty="0"/>
          </a:p>
        </p:txBody>
      </p:sp>
      <p:sp>
        <p:nvSpPr>
          <p:cNvPr id="2" name="Title 1">
            <a:extLst>
              <a:ext uri="{FF2B5EF4-FFF2-40B4-BE49-F238E27FC236}">
                <a16:creationId xmlns:a16="http://schemas.microsoft.com/office/drawing/2014/main" id="{D03CB4A1-D3DE-212F-09C6-DE802936BB22}"/>
              </a:ext>
            </a:extLst>
          </p:cNvPr>
          <p:cNvSpPr txBox="1">
            <a:spLocks/>
          </p:cNvSpPr>
          <p:nvPr/>
        </p:nvSpPr>
        <p:spPr>
          <a:xfrm>
            <a:off x="139699" y="123825"/>
            <a:ext cx="8094339" cy="560296"/>
          </a:xfrm>
          <a:prstGeom prst="rect">
            <a:avLst/>
          </a:prstGeom>
          <a:solidFill>
            <a:srgbClr val="FF9900"/>
          </a:solidFill>
        </p:spPr>
        <p:txBody>
          <a:bodyPr vert="horz" lIns="91440" tIns="0" rIns="91440" bIns="0" rtlCol="0" anchor="ctr">
            <a:normAutofit/>
          </a:bodyPr>
          <a:lstStyle>
            <a:lvl1pPr algn="l" defTabSz="914400" rtl="0" eaLnBrk="1" latinLnBrk="0" hangingPunct="1">
              <a:lnSpc>
                <a:spcPct val="85000"/>
              </a:lnSpc>
              <a:spcBef>
                <a:spcPct val="0"/>
              </a:spcBef>
              <a:buNone/>
              <a:defRPr sz="3200" b="1" kern="1200">
                <a:solidFill>
                  <a:schemeClr val="accent1"/>
                </a:solidFill>
                <a:latin typeface="+mj-lt"/>
                <a:ea typeface="+mj-ea"/>
                <a:cs typeface="+mj-cs"/>
              </a:defRPr>
            </a:lvl1pPr>
          </a:lstStyle>
          <a:p>
            <a:pPr algn="ctr"/>
            <a:r>
              <a:rPr lang="en-US" dirty="0">
                <a:solidFill>
                  <a:schemeClr val="tx1"/>
                </a:solidFill>
                <a:latin typeface="Book Antiqua" panose="02040602050305030304" pitchFamily="18" charset="0"/>
                <a:cs typeface="Arial" panose="020B0604020202020204" pitchFamily="34" charset="0"/>
              </a:rPr>
              <a:t>The grinding ‘U’ shaped bear</a:t>
            </a:r>
          </a:p>
        </p:txBody>
      </p:sp>
      <p:pic>
        <p:nvPicPr>
          <p:cNvPr id="4" name="Picture 3">
            <a:extLst>
              <a:ext uri="{FF2B5EF4-FFF2-40B4-BE49-F238E27FC236}">
                <a16:creationId xmlns:a16="http://schemas.microsoft.com/office/drawing/2014/main" id="{692F0554-57E8-872E-7623-6FF34A8A008D}"/>
              </a:ext>
            </a:extLst>
          </p:cNvPr>
          <p:cNvPicPr>
            <a:picLocks noChangeAspect="1"/>
          </p:cNvPicPr>
          <p:nvPr/>
        </p:nvPicPr>
        <p:blipFill>
          <a:blip r:embed="rId2"/>
          <a:stretch>
            <a:fillRect/>
          </a:stretch>
        </p:blipFill>
        <p:spPr>
          <a:xfrm>
            <a:off x="567368" y="1447800"/>
            <a:ext cx="7957192" cy="3962400"/>
          </a:xfrm>
          <a:prstGeom prst="rect">
            <a:avLst/>
          </a:prstGeom>
        </p:spPr>
      </p:pic>
    </p:spTree>
    <p:extLst>
      <p:ext uri="{BB962C8B-B14F-4D97-AF65-F5344CB8AC3E}">
        <p14:creationId xmlns:p14="http://schemas.microsoft.com/office/powerpoint/2010/main" val="360848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F0C17-0DE0-5EBF-3053-A6A7AFAE88AB}"/>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BDBC7FD-6AA2-F41D-DD40-7CFA09290E72}"/>
              </a:ext>
            </a:extLst>
          </p:cNvPr>
          <p:cNvSpPr>
            <a:spLocks noGrp="1"/>
          </p:cNvSpPr>
          <p:nvPr>
            <p:ph type="sldNum" sz="quarter" idx="12"/>
          </p:nvPr>
        </p:nvSpPr>
        <p:spPr/>
        <p:txBody>
          <a:bodyPr/>
          <a:lstStyle/>
          <a:p>
            <a:fld id="{71FA2017-4488-4033-A37E-4064B866FEA5}" type="slidenum">
              <a:rPr lang="en-US" smtClean="0"/>
              <a:pPr/>
              <a:t>13</a:t>
            </a:fld>
            <a:endParaRPr lang="en-US" dirty="0"/>
          </a:p>
        </p:txBody>
      </p:sp>
      <p:sp>
        <p:nvSpPr>
          <p:cNvPr id="3" name="Content Placeholder 2">
            <a:extLst>
              <a:ext uri="{FF2B5EF4-FFF2-40B4-BE49-F238E27FC236}">
                <a16:creationId xmlns:a16="http://schemas.microsoft.com/office/drawing/2014/main" id="{454519AC-7212-FD10-EADD-C11291F776D8}"/>
              </a:ext>
            </a:extLst>
          </p:cNvPr>
          <p:cNvSpPr>
            <a:spLocks noGrp="1"/>
          </p:cNvSpPr>
          <p:nvPr>
            <p:ph idx="1"/>
          </p:nvPr>
        </p:nvSpPr>
        <p:spPr>
          <a:xfrm>
            <a:off x="685800" y="1427690"/>
            <a:ext cx="7466119" cy="4002619"/>
          </a:xfrm>
        </p:spPr>
        <p:txBody>
          <a:bodyPr>
            <a:normAutofit/>
          </a:bodyPr>
          <a:lstStyle/>
          <a:p>
            <a:pPr>
              <a:spcAft>
                <a:spcPts val="1200"/>
              </a:spcAft>
              <a:buFont typeface="Wingdings" panose="05000000000000000000" pitchFamily="2" charset="2"/>
              <a:buChar char="Ø"/>
            </a:pPr>
            <a:r>
              <a:rPr lang="en-US" dirty="0">
                <a:latin typeface="Book Antiqua" panose="02040602050305030304" pitchFamily="18" charset="0"/>
              </a:rPr>
              <a:t>Endogenous (not linked to outside events)</a:t>
            </a:r>
          </a:p>
          <a:p>
            <a:pPr>
              <a:spcAft>
                <a:spcPts val="1200"/>
              </a:spcAft>
              <a:buFont typeface="Wingdings" panose="05000000000000000000" pitchFamily="2" charset="2"/>
              <a:buChar char="Ø"/>
            </a:pPr>
            <a:r>
              <a:rPr lang="en-US" dirty="0">
                <a:latin typeface="Book Antiqua" panose="02040602050305030304" pitchFamily="18" charset="0"/>
              </a:rPr>
              <a:t>Valuations get stretched due to over-optimism and reverts to mean</a:t>
            </a:r>
          </a:p>
          <a:p>
            <a:pPr>
              <a:spcAft>
                <a:spcPts val="1200"/>
              </a:spcAft>
              <a:buFont typeface="Wingdings" panose="05000000000000000000" pitchFamily="2" charset="2"/>
              <a:buChar char="Ø"/>
            </a:pPr>
            <a:r>
              <a:rPr lang="en-US" dirty="0">
                <a:latin typeface="Book Antiqua" panose="02040602050305030304" pitchFamily="18" charset="0"/>
              </a:rPr>
              <a:t>Slow, prolonged correction</a:t>
            </a:r>
          </a:p>
          <a:p>
            <a:pPr>
              <a:spcAft>
                <a:spcPts val="1200"/>
              </a:spcAft>
              <a:buFont typeface="Wingdings" panose="05000000000000000000" pitchFamily="2" charset="2"/>
              <a:buChar char="Ø"/>
            </a:pPr>
            <a:r>
              <a:rPr lang="en-US" dirty="0">
                <a:latin typeface="Book Antiqua" panose="02040602050305030304" pitchFamily="18" charset="0"/>
              </a:rPr>
              <a:t>Liquidity drains out as governments have no reason to respond</a:t>
            </a:r>
          </a:p>
          <a:p>
            <a:pPr marL="0" indent="0">
              <a:buNone/>
            </a:pPr>
            <a:endParaRPr lang="en-US" dirty="0">
              <a:latin typeface="Book Antiqua" panose="02040602050305030304" pitchFamily="18" charset="0"/>
            </a:endParaRPr>
          </a:p>
        </p:txBody>
      </p:sp>
      <p:sp>
        <p:nvSpPr>
          <p:cNvPr id="2" name="Title 1">
            <a:extLst>
              <a:ext uri="{FF2B5EF4-FFF2-40B4-BE49-F238E27FC236}">
                <a16:creationId xmlns:a16="http://schemas.microsoft.com/office/drawing/2014/main" id="{EC50755C-F892-2C69-4C5B-5FA9927EBDB6}"/>
              </a:ext>
            </a:extLst>
          </p:cNvPr>
          <p:cNvSpPr txBox="1">
            <a:spLocks/>
          </p:cNvSpPr>
          <p:nvPr/>
        </p:nvSpPr>
        <p:spPr>
          <a:xfrm>
            <a:off x="139699" y="123825"/>
            <a:ext cx="8094339" cy="560296"/>
          </a:xfrm>
          <a:prstGeom prst="rect">
            <a:avLst/>
          </a:prstGeom>
          <a:solidFill>
            <a:srgbClr val="FF9900"/>
          </a:solidFill>
        </p:spPr>
        <p:txBody>
          <a:bodyPr vert="horz" lIns="91440" tIns="0" rIns="91440" bIns="0" rtlCol="0" anchor="ctr">
            <a:normAutofit/>
          </a:bodyPr>
          <a:lstStyle>
            <a:lvl1pPr algn="l" defTabSz="914400" rtl="0" eaLnBrk="1" latinLnBrk="0" hangingPunct="1">
              <a:lnSpc>
                <a:spcPct val="85000"/>
              </a:lnSpc>
              <a:spcBef>
                <a:spcPct val="0"/>
              </a:spcBef>
              <a:buNone/>
              <a:defRPr sz="3200" b="1" kern="1200">
                <a:solidFill>
                  <a:schemeClr val="accent1"/>
                </a:solidFill>
                <a:latin typeface="+mj-lt"/>
                <a:ea typeface="+mj-ea"/>
                <a:cs typeface="+mj-cs"/>
              </a:defRPr>
            </a:lvl1pPr>
          </a:lstStyle>
          <a:p>
            <a:pPr algn="ctr"/>
            <a:r>
              <a:rPr lang="en-US" dirty="0">
                <a:solidFill>
                  <a:schemeClr val="tx1"/>
                </a:solidFill>
                <a:latin typeface="Book Antiqua" panose="02040602050305030304" pitchFamily="18" charset="0"/>
                <a:cs typeface="Arial" panose="020B0604020202020204" pitchFamily="34" charset="0"/>
              </a:rPr>
              <a:t>The grinding ‘U’ shaped bear</a:t>
            </a:r>
          </a:p>
        </p:txBody>
      </p:sp>
    </p:spTree>
    <p:extLst>
      <p:ext uri="{BB962C8B-B14F-4D97-AF65-F5344CB8AC3E}">
        <p14:creationId xmlns:p14="http://schemas.microsoft.com/office/powerpoint/2010/main" val="189836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75635-C9C0-3131-F2D2-9C12079F5DA8}"/>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55F661-F784-82CF-A202-DEFD0F9F88C1}"/>
              </a:ext>
            </a:extLst>
          </p:cNvPr>
          <p:cNvSpPr>
            <a:spLocks noGrp="1"/>
          </p:cNvSpPr>
          <p:nvPr>
            <p:ph type="sldNum" sz="quarter" idx="12"/>
          </p:nvPr>
        </p:nvSpPr>
        <p:spPr/>
        <p:txBody>
          <a:bodyPr/>
          <a:lstStyle/>
          <a:p>
            <a:fld id="{71FA2017-4488-4033-A37E-4064B866FEA5}" type="slidenum">
              <a:rPr lang="en-US" smtClean="0"/>
              <a:pPr/>
              <a:t>14</a:t>
            </a:fld>
            <a:endParaRPr lang="en-US" dirty="0"/>
          </a:p>
        </p:txBody>
      </p:sp>
      <p:sp>
        <p:nvSpPr>
          <p:cNvPr id="2" name="Title 1">
            <a:extLst>
              <a:ext uri="{FF2B5EF4-FFF2-40B4-BE49-F238E27FC236}">
                <a16:creationId xmlns:a16="http://schemas.microsoft.com/office/drawing/2014/main" id="{774C9A0F-584A-1E50-E490-E6B79276463C}"/>
              </a:ext>
            </a:extLst>
          </p:cNvPr>
          <p:cNvSpPr txBox="1">
            <a:spLocks/>
          </p:cNvSpPr>
          <p:nvPr/>
        </p:nvSpPr>
        <p:spPr>
          <a:xfrm>
            <a:off x="139699" y="123825"/>
            <a:ext cx="8094339" cy="560296"/>
          </a:xfrm>
          <a:prstGeom prst="rect">
            <a:avLst/>
          </a:prstGeom>
          <a:solidFill>
            <a:srgbClr val="FF9900"/>
          </a:solidFill>
        </p:spPr>
        <p:txBody>
          <a:bodyPr vert="horz" lIns="91440" tIns="0" rIns="91440" bIns="0" rtlCol="0" anchor="ctr">
            <a:normAutofit/>
          </a:bodyPr>
          <a:lstStyle>
            <a:lvl1pPr algn="l" defTabSz="914400" rtl="0" eaLnBrk="1" latinLnBrk="0" hangingPunct="1">
              <a:lnSpc>
                <a:spcPct val="85000"/>
              </a:lnSpc>
              <a:spcBef>
                <a:spcPct val="0"/>
              </a:spcBef>
              <a:buNone/>
              <a:defRPr sz="3200" b="1" kern="1200">
                <a:solidFill>
                  <a:schemeClr val="accent1"/>
                </a:solidFill>
                <a:latin typeface="+mj-lt"/>
                <a:ea typeface="+mj-ea"/>
                <a:cs typeface="+mj-cs"/>
              </a:defRPr>
            </a:lvl1pPr>
          </a:lstStyle>
          <a:p>
            <a:pPr algn="ctr"/>
            <a:r>
              <a:rPr lang="en-US" dirty="0">
                <a:solidFill>
                  <a:schemeClr val="tx1"/>
                </a:solidFill>
                <a:latin typeface="Book Antiqua" panose="02040602050305030304" pitchFamily="18" charset="0"/>
                <a:cs typeface="Arial" panose="020B0604020202020204" pitchFamily="34" charset="0"/>
              </a:rPr>
              <a:t>Why do they occur</a:t>
            </a:r>
          </a:p>
        </p:txBody>
      </p:sp>
      <p:pic>
        <p:nvPicPr>
          <p:cNvPr id="4" name="Picture 3">
            <a:extLst>
              <a:ext uri="{FF2B5EF4-FFF2-40B4-BE49-F238E27FC236}">
                <a16:creationId xmlns:a16="http://schemas.microsoft.com/office/drawing/2014/main" id="{5D0E035F-748A-93C4-F6FB-7172E6DADF92}"/>
              </a:ext>
            </a:extLst>
          </p:cNvPr>
          <p:cNvPicPr>
            <a:picLocks noChangeAspect="1"/>
          </p:cNvPicPr>
          <p:nvPr/>
        </p:nvPicPr>
        <p:blipFill>
          <a:blip r:embed="rId2"/>
          <a:stretch>
            <a:fillRect/>
          </a:stretch>
        </p:blipFill>
        <p:spPr>
          <a:xfrm>
            <a:off x="640776" y="1600200"/>
            <a:ext cx="7924800" cy="3127108"/>
          </a:xfrm>
          <a:prstGeom prst="rect">
            <a:avLst/>
          </a:prstGeom>
        </p:spPr>
      </p:pic>
      <p:sp>
        <p:nvSpPr>
          <p:cNvPr id="3" name="Content Placeholder 2">
            <a:extLst>
              <a:ext uri="{FF2B5EF4-FFF2-40B4-BE49-F238E27FC236}">
                <a16:creationId xmlns:a16="http://schemas.microsoft.com/office/drawing/2014/main" id="{191E45F1-C068-E2BC-40F5-557E2855309F}"/>
              </a:ext>
            </a:extLst>
          </p:cNvPr>
          <p:cNvSpPr>
            <a:spLocks noGrp="1"/>
          </p:cNvSpPr>
          <p:nvPr>
            <p:ph idx="1"/>
          </p:nvPr>
        </p:nvSpPr>
        <p:spPr>
          <a:xfrm>
            <a:off x="640776" y="5181600"/>
            <a:ext cx="4343400" cy="1157176"/>
          </a:xfrm>
        </p:spPr>
        <p:txBody>
          <a:bodyPr>
            <a:normAutofit/>
          </a:bodyPr>
          <a:lstStyle/>
          <a:p>
            <a:pPr>
              <a:spcAft>
                <a:spcPts val="1200"/>
              </a:spcAft>
              <a:buFont typeface="Wingdings" panose="05000000000000000000" pitchFamily="2" charset="2"/>
              <a:buChar char="Ø"/>
            </a:pPr>
            <a:r>
              <a:rPr lang="en-US" sz="1800" dirty="0">
                <a:latin typeface="Book Antiqua" panose="02040602050305030304" pitchFamily="18" charset="0"/>
              </a:rPr>
              <a:t>Valuations are mean reverting</a:t>
            </a:r>
          </a:p>
          <a:p>
            <a:pPr>
              <a:spcAft>
                <a:spcPts val="1200"/>
              </a:spcAft>
              <a:buFont typeface="Wingdings" panose="05000000000000000000" pitchFamily="2" charset="2"/>
              <a:buChar char="Ø"/>
            </a:pPr>
            <a:r>
              <a:rPr lang="en-US" sz="1800" dirty="0">
                <a:latin typeface="Book Antiqua" panose="02040602050305030304" pitchFamily="18" charset="0"/>
              </a:rPr>
              <a:t>Business cycles</a:t>
            </a:r>
          </a:p>
          <a:p>
            <a:pPr marL="0" indent="0">
              <a:buNone/>
            </a:pPr>
            <a:endParaRPr lang="en-US" sz="1800" dirty="0">
              <a:latin typeface="Book Antiqua" panose="02040602050305030304" pitchFamily="18" charset="0"/>
            </a:endParaRPr>
          </a:p>
        </p:txBody>
      </p:sp>
    </p:spTree>
    <p:extLst>
      <p:ext uri="{BB962C8B-B14F-4D97-AF65-F5344CB8AC3E}">
        <p14:creationId xmlns:p14="http://schemas.microsoft.com/office/powerpoint/2010/main" val="97019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E9FAB-6E52-60A0-ECDF-432BDE4C53AA}"/>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B60649-71E4-E741-4A0D-8F7CFC032575}"/>
              </a:ext>
            </a:extLst>
          </p:cNvPr>
          <p:cNvSpPr>
            <a:spLocks noGrp="1"/>
          </p:cNvSpPr>
          <p:nvPr>
            <p:ph type="sldNum" sz="quarter" idx="12"/>
          </p:nvPr>
        </p:nvSpPr>
        <p:spPr/>
        <p:txBody>
          <a:bodyPr/>
          <a:lstStyle/>
          <a:p>
            <a:fld id="{71FA2017-4488-4033-A37E-4064B866FEA5}" type="slidenum">
              <a:rPr lang="en-US" smtClean="0"/>
              <a:pPr/>
              <a:t>15</a:t>
            </a:fld>
            <a:endParaRPr lang="en-US" dirty="0"/>
          </a:p>
        </p:txBody>
      </p:sp>
      <p:sp>
        <p:nvSpPr>
          <p:cNvPr id="2" name="Title 1">
            <a:extLst>
              <a:ext uri="{FF2B5EF4-FFF2-40B4-BE49-F238E27FC236}">
                <a16:creationId xmlns:a16="http://schemas.microsoft.com/office/drawing/2014/main" id="{F20093E9-85BD-BAFC-7925-E6C86B140DBC}"/>
              </a:ext>
            </a:extLst>
          </p:cNvPr>
          <p:cNvSpPr txBox="1">
            <a:spLocks/>
          </p:cNvSpPr>
          <p:nvPr/>
        </p:nvSpPr>
        <p:spPr>
          <a:xfrm>
            <a:off x="139699" y="123825"/>
            <a:ext cx="8094339" cy="560296"/>
          </a:xfrm>
          <a:prstGeom prst="rect">
            <a:avLst/>
          </a:prstGeom>
          <a:solidFill>
            <a:srgbClr val="FF9900"/>
          </a:solidFill>
        </p:spPr>
        <p:txBody>
          <a:bodyPr vert="horz" lIns="91440" tIns="0" rIns="91440" bIns="0" rtlCol="0" anchor="ctr">
            <a:normAutofit/>
          </a:bodyPr>
          <a:lstStyle>
            <a:lvl1pPr algn="l" defTabSz="914400" rtl="0" eaLnBrk="1" latinLnBrk="0" hangingPunct="1">
              <a:lnSpc>
                <a:spcPct val="85000"/>
              </a:lnSpc>
              <a:spcBef>
                <a:spcPct val="0"/>
              </a:spcBef>
              <a:buNone/>
              <a:defRPr sz="3200" b="1" kern="1200">
                <a:solidFill>
                  <a:schemeClr val="accent1"/>
                </a:solidFill>
                <a:latin typeface="+mj-lt"/>
                <a:ea typeface="+mj-ea"/>
                <a:cs typeface="+mj-cs"/>
              </a:defRPr>
            </a:lvl1pPr>
          </a:lstStyle>
          <a:p>
            <a:pPr algn="ctr"/>
            <a:r>
              <a:rPr lang="en-US" dirty="0">
                <a:solidFill>
                  <a:schemeClr val="tx1"/>
                </a:solidFill>
                <a:latin typeface="Book Antiqua" panose="02040602050305030304" pitchFamily="18" charset="0"/>
                <a:cs typeface="Arial" panose="020B0604020202020204" pitchFamily="34" charset="0"/>
              </a:rPr>
              <a:t>Tech Slowdown - Oct 2021– Aug 2023</a:t>
            </a:r>
          </a:p>
        </p:txBody>
      </p:sp>
      <p:pic>
        <p:nvPicPr>
          <p:cNvPr id="9" name="Picture 8">
            <a:extLst>
              <a:ext uri="{FF2B5EF4-FFF2-40B4-BE49-F238E27FC236}">
                <a16:creationId xmlns:a16="http://schemas.microsoft.com/office/drawing/2014/main" id="{F0299CA9-C6D5-BF4A-032B-574D09032FBB}"/>
              </a:ext>
            </a:extLst>
          </p:cNvPr>
          <p:cNvPicPr>
            <a:picLocks noChangeAspect="1"/>
          </p:cNvPicPr>
          <p:nvPr/>
        </p:nvPicPr>
        <p:blipFill>
          <a:blip r:embed="rId2"/>
          <a:stretch>
            <a:fillRect/>
          </a:stretch>
        </p:blipFill>
        <p:spPr>
          <a:xfrm>
            <a:off x="381000" y="913560"/>
            <a:ext cx="5257800" cy="3019480"/>
          </a:xfrm>
          <a:prstGeom prst="rect">
            <a:avLst/>
          </a:prstGeom>
        </p:spPr>
      </p:pic>
      <p:pic>
        <p:nvPicPr>
          <p:cNvPr id="11" name="Picture 10">
            <a:extLst>
              <a:ext uri="{FF2B5EF4-FFF2-40B4-BE49-F238E27FC236}">
                <a16:creationId xmlns:a16="http://schemas.microsoft.com/office/drawing/2014/main" id="{752CB828-75E4-DB66-9E9B-D0D8F55DD6FF}"/>
              </a:ext>
            </a:extLst>
          </p:cNvPr>
          <p:cNvPicPr>
            <a:picLocks noChangeAspect="1"/>
          </p:cNvPicPr>
          <p:nvPr/>
        </p:nvPicPr>
        <p:blipFill>
          <a:blip r:embed="rId3"/>
          <a:stretch>
            <a:fillRect/>
          </a:stretch>
        </p:blipFill>
        <p:spPr>
          <a:xfrm>
            <a:off x="381000" y="4016436"/>
            <a:ext cx="5257800" cy="1946292"/>
          </a:xfrm>
          <a:prstGeom prst="rect">
            <a:avLst/>
          </a:prstGeom>
        </p:spPr>
      </p:pic>
      <p:sp>
        <p:nvSpPr>
          <p:cNvPr id="3" name="Content Placeholder 2">
            <a:extLst>
              <a:ext uri="{FF2B5EF4-FFF2-40B4-BE49-F238E27FC236}">
                <a16:creationId xmlns:a16="http://schemas.microsoft.com/office/drawing/2014/main" id="{869EA871-A803-00F9-473D-54A6151C8E07}"/>
              </a:ext>
            </a:extLst>
          </p:cNvPr>
          <p:cNvSpPr>
            <a:spLocks noGrp="1"/>
          </p:cNvSpPr>
          <p:nvPr>
            <p:ph idx="1"/>
          </p:nvPr>
        </p:nvSpPr>
        <p:spPr>
          <a:xfrm>
            <a:off x="5638800" y="2841564"/>
            <a:ext cx="3300413" cy="2199635"/>
          </a:xfrm>
        </p:spPr>
        <p:txBody>
          <a:bodyPr>
            <a:normAutofit/>
          </a:bodyPr>
          <a:lstStyle/>
          <a:p>
            <a:pPr>
              <a:spcAft>
                <a:spcPts val="1200"/>
              </a:spcAft>
              <a:buFont typeface="Wingdings" panose="05000000000000000000" pitchFamily="2" charset="2"/>
              <a:buChar char="Ø"/>
            </a:pPr>
            <a:r>
              <a:rPr lang="en-US" sz="1800" dirty="0">
                <a:latin typeface="Book Antiqua" panose="02040602050305030304" pitchFamily="18" charset="0"/>
              </a:rPr>
              <a:t>Markets correct often without specific cause</a:t>
            </a:r>
          </a:p>
          <a:p>
            <a:pPr>
              <a:spcAft>
                <a:spcPts val="1200"/>
              </a:spcAft>
              <a:buFont typeface="Wingdings" panose="05000000000000000000" pitchFamily="2" charset="2"/>
              <a:buChar char="Ø"/>
            </a:pPr>
            <a:r>
              <a:rPr lang="en-US" sz="1800" dirty="0">
                <a:latin typeface="Book Antiqua" panose="02040602050305030304" pitchFamily="18" charset="0"/>
              </a:rPr>
              <a:t>Narratives built to explain drop</a:t>
            </a:r>
          </a:p>
          <a:p>
            <a:pPr marL="0" indent="0">
              <a:buNone/>
            </a:pPr>
            <a:endParaRPr lang="en-US" sz="1800" dirty="0">
              <a:latin typeface="Book Antiqua" panose="02040602050305030304" pitchFamily="18" charset="0"/>
            </a:endParaRPr>
          </a:p>
        </p:txBody>
      </p:sp>
    </p:spTree>
    <p:extLst>
      <p:ext uri="{BB962C8B-B14F-4D97-AF65-F5344CB8AC3E}">
        <p14:creationId xmlns:p14="http://schemas.microsoft.com/office/powerpoint/2010/main" val="41250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62894-A07B-75F8-3947-E33F8DCA50FE}"/>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4BE95F5-4720-F7FE-B44F-D7FE79E43EC6}"/>
              </a:ext>
            </a:extLst>
          </p:cNvPr>
          <p:cNvSpPr>
            <a:spLocks noGrp="1"/>
          </p:cNvSpPr>
          <p:nvPr>
            <p:ph type="sldNum" sz="quarter" idx="12"/>
          </p:nvPr>
        </p:nvSpPr>
        <p:spPr/>
        <p:txBody>
          <a:bodyPr/>
          <a:lstStyle/>
          <a:p>
            <a:fld id="{71FA2017-4488-4033-A37E-4064B866FEA5}" type="slidenum">
              <a:rPr lang="en-US" smtClean="0"/>
              <a:pPr/>
              <a:t>16</a:t>
            </a:fld>
            <a:endParaRPr lang="en-US" dirty="0"/>
          </a:p>
        </p:txBody>
      </p:sp>
      <p:sp>
        <p:nvSpPr>
          <p:cNvPr id="2" name="Title 1">
            <a:extLst>
              <a:ext uri="{FF2B5EF4-FFF2-40B4-BE49-F238E27FC236}">
                <a16:creationId xmlns:a16="http://schemas.microsoft.com/office/drawing/2014/main" id="{2F38B063-AD3D-D5AF-96CB-791648562C27}"/>
              </a:ext>
            </a:extLst>
          </p:cNvPr>
          <p:cNvSpPr txBox="1">
            <a:spLocks/>
          </p:cNvSpPr>
          <p:nvPr/>
        </p:nvSpPr>
        <p:spPr>
          <a:xfrm>
            <a:off x="139699" y="123825"/>
            <a:ext cx="8094339" cy="560296"/>
          </a:xfrm>
          <a:prstGeom prst="rect">
            <a:avLst/>
          </a:prstGeom>
          <a:solidFill>
            <a:srgbClr val="FF9900"/>
          </a:solidFill>
        </p:spPr>
        <p:txBody>
          <a:bodyPr vert="horz" lIns="91440" tIns="0" rIns="91440" bIns="0" rtlCol="0" anchor="ctr">
            <a:normAutofit/>
          </a:bodyPr>
          <a:lstStyle>
            <a:lvl1pPr algn="l" defTabSz="914400" rtl="0" eaLnBrk="1" latinLnBrk="0" hangingPunct="1">
              <a:lnSpc>
                <a:spcPct val="85000"/>
              </a:lnSpc>
              <a:spcBef>
                <a:spcPct val="0"/>
              </a:spcBef>
              <a:buNone/>
              <a:defRPr sz="3200" b="1" kern="1200">
                <a:solidFill>
                  <a:schemeClr val="accent1"/>
                </a:solidFill>
                <a:latin typeface="+mj-lt"/>
                <a:ea typeface="+mj-ea"/>
                <a:cs typeface="+mj-cs"/>
              </a:defRPr>
            </a:lvl1pPr>
          </a:lstStyle>
          <a:p>
            <a:pPr algn="ctr"/>
            <a:r>
              <a:rPr lang="en-US" dirty="0">
                <a:solidFill>
                  <a:schemeClr val="tx1"/>
                </a:solidFill>
                <a:latin typeface="Book Antiqua" panose="02040602050305030304" pitchFamily="18" charset="0"/>
                <a:cs typeface="Arial" panose="020B0604020202020204" pitchFamily="34" charset="0"/>
              </a:rPr>
              <a:t>ILFS / NBFC issues - 2018</a:t>
            </a:r>
          </a:p>
        </p:txBody>
      </p:sp>
      <p:pic>
        <p:nvPicPr>
          <p:cNvPr id="4" name="Picture 3">
            <a:extLst>
              <a:ext uri="{FF2B5EF4-FFF2-40B4-BE49-F238E27FC236}">
                <a16:creationId xmlns:a16="http://schemas.microsoft.com/office/drawing/2014/main" id="{9403557E-444D-241A-86BD-E1D9EC690F6B}"/>
              </a:ext>
            </a:extLst>
          </p:cNvPr>
          <p:cNvPicPr>
            <a:picLocks noChangeAspect="1"/>
          </p:cNvPicPr>
          <p:nvPr/>
        </p:nvPicPr>
        <p:blipFill>
          <a:blip r:embed="rId2"/>
          <a:stretch>
            <a:fillRect/>
          </a:stretch>
        </p:blipFill>
        <p:spPr>
          <a:xfrm>
            <a:off x="853718" y="1219200"/>
            <a:ext cx="7436564" cy="3352800"/>
          </a:xfrm>
          <a:prstGeom prst="rect">
            <a:avLst/>
          </a:prstGeom>
        </p:spPr>
      </p:pic>
      <p:sp>
        <p:nvSpPr>
          <p:cNvPr id="3" name="Content Placeholder 2">
            <a:extLst>
              <a:ext uri="{FF2B5EF4-FFF2-40B4-BE49-F238E27FC236}">
                <a16:creationId xmlns:a16="http://schemas.microsoft.com/office/drawing/2014/main" id="{5CEF65EA-22CE-793C-8095-897E2F8F8F25}"/>
              </a:ext>
            </a:extLst>
          </p:cNvPr>
          <p:cNvSpPr>
            <a:spLocks noGrp="1"/>
          </p:cNvSpPr>
          <p:nvPr>
            <p:ph idx="1"/>
          </p:nvPr>
        </p:nvSpPr>
        <p:spPr>
          <a:xfrm>
            <a:off x="660506" y="4906328"/>
            <a:ext cx="7872413" cy="1464943"/>
          </a:xfrm>
        </p:spPr>
        <p:txBody>
          <a:bodyPr>
            <a:normAutofit/>
          </a:bodyPr>
          <a:lstStyle/>
          <a:p>
            <a:pPr>
              <a:spcAft>
                <a:spcPts val="1200"/>
              </a:spcAft>
              <a:buFont typeface="Wingdings" panose="05000000000000000000" pitchFamily="2" charset="2"/>
              <a:buChar char="Ø"/>
            </a:pPr>
            <a:r>
              <a:rPr lang="en-US" dirty="0">
                <a:latin typeface="Book Antiqua" panose="02040602050305030304" pitchFamily="18" charset="0"/>
              </a:rPr>
              <a:t>ILFS crisis, NBFC issues</a:t>
            </a:r>
          </a:p>
          <a:p>
            <a:pPr>
              <a:spcAft>
                <a:spcPts val="1200"/>
              </a:spcAft>
              <a:buFont typeface="Wingdings" panose="05000000000000000000" pitchFamily="2" charset="2"/>
              <a:buChar char="Ø"/>
            </a:pPr>
            <a:r>
              <a:rPr lang="en-US" dirty="0">
                <a:latin typeface="Book Antiqua" panose="02040602050305030304" pitchFamily="18" charset="0"/>
              </a:rPr>
              <a:t>Narratives built to explain drop</a:t>
            </a:r>
          </a:p>
          <a:p>
            <a:pPr marL="0" indent="0">
              <a:buNone/>
            </a:pPr>
            <a:endParaRPr lang="en-US" dirty="0">
              <a:latin typeface="Book Antiqua" panose="02040602050305030304" pitchFamily="18" charset="0"/>
            </a:endParaRPr>
          </a:p>
        </p:txBody>
      </p:sp>
    </p:spTree>
    <p:extLst>
      <p:ext uri="{BB962C8B-B14F-4D97-AF65-F5344CB8AC3E}">
        <p14:creationId xmlns:p14="http://schemas.microsoft.com/office/powerpoint/2010/main" val="384471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91655-F863-2643-7EFB-D177C8D879CD}"/>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411D975-9309-6BF9-0820-F06CFFE9D566}"/>
              </a:ext>
            </a:extLst>
          </p:cNvPr>
          <p:cNvSpPr>
            <a:spLocks noGrp="1"/>
          </p:cNvSpPr>
          <p:nvPr>
            <p:ph type="sldNum" sz="quarter" idx="12"/>
          </p:nvPr>
        </p:nvSpPr>
        <p:spPr/>
        <p:txBody>
          <a:bodyPr/>
          <a:lstStyle/>
          <a:p>
            <a:fld id="{71FA2017-4488-4033-A37E-4064B866FEA5}" type="slidenum">
              <a:rPr lang="en-US" smtClean="0"/>
              <a:pPr/>
              <a:t>17</a:t>
            </a:fld>
            <a:endParaRPr lang="en-US" dirty="0"/>
          </a:p>
        </p:txBody>
      </p:sp>
      <p:sp>
        <p:nvSpPr>
          <p:cNvPr id="2" name="Title 1">
            <a:extLst>
              <a:ext uri="{FF2B5EF4-FFF2-40B4-BE49-F238E27FC236}">
                <a16:creationId xmlns:a16="http://schemas.microsoft.com/office/drawing/2014/main" id="{9DEE74F8-6C82-090A-C2BB-58C87E02F5B6}"/>
              </a:ext>
            </a:extLst>
          </p:cNvPr>
          <p:cNvSpPr txBox="1">
            <a:spLocks/>
          </p:cNvSpPr>
          <p:nvPr/>
        </p:nvSpPr>
        <p:spPr>
          <a:xfrm>
            <a:off x="139699" y="123825"/>
            <a:ext cx="8094339" cy="560296"/>
          </a:xfrm>
          <a:prstGeom prst="rect">
            <a:avLst/>
          </a:prstGeom>
          <a:solidFill>
            <a:srgbClr val="FF9900"/>
          </a:solidFill>
        </p:spPr>
        <p:txBody>
          <a:bodyPr vert="horz" lIns="91440" tIns="0" rIns="91440" bIns="0" rtlCol="0" anchor="ctr">
            <a:normAutofit/>
          </a:bodyPr>
          <a:lstStyle>
            <a:lvl1pPr algn="l" defTabSz="914400" rtl="0" eaLnBrk="1" latinLnBrk="0" hangingPunct="1">
              <a:lnSpc>
                <a:spcPct val="85000"/>
              </a:lnSpc>
              <a:spcBef>
                <a:spcPct val="0"/>
              </a:spcBef>
              <a:buNone/>
              <a:defRPr sz="3200" b="1" kern="1200">
                <a:solidFill>
                  <a:schemeClr val="accent1"/>
                </a:solidFill>
                <a:latin typeface="+mj-lt"/>
                <a:ea typeface="+mj-ea"/>
                <a:cs typeface="+mj-cs"/>
              </a:defRPr>
            </a:lvl1pPr>
          </a:lstStyle>
          <a:p>
            <a:pPr algn="ctr"/>
            <a:r>
              <a:rPr lang="en-US" dirty="0">
                <a:solidFill>
                  <a:schemeClr val="tx1"/>
                </a:solidFill>
                <a:latin typeface="Book Antiqua" panose="02040602050305030304" pitchFamily="18" charset="0"/>
                <a:cs typeface="Arial" panose="020B0604020202020204" pitchFamily="34" charset="0"/>
              </a:rPr>
              <a:t>2011-2013 Eurozone slowdown</a:t>
            </a:r>
          </a:p>
        </p:txBody>
      </p:sp>
      <p:pic>
        <p:nvPicPr>
          <p:cNvPr id="10" name="Picture 9">
            <a:extLst>
              <a:ext uri="{FF2B5EF4-FFF2-40B4-BE49-F238E27FC236}">
                <a16:creationId xmlns:a16="http://schemas.microsoft.com/office/drawing/2014/main" id="{875381AE-5066-E900-D870-48E1F9069AC4}"/>
              </a:ext>
            </a:extLst>
          </p:cNvPr>
          <p:cNvPicPr>
            <a:picLocks noChangeAspect="1"/>
          </p:cNvPicPr>
          <p:nvPr/>
        </p:nvPicPr>
        <p:blipFill>
          <a:blip r:embed="rId2"/>
          <a:stretch>
            <a:fillRect/>
          </a:stretch>
        </p:blipFill>
        <p:spPr>
          <a:xfrm>
            <a:off x="684199" y="1143000"/>
            <a:ext cx="7012001" cy="3498650"/>
          </a:xfrm>
          <a:prstGeom prst="rect">
            <a:avLst/>
          </a:prstGeom>
        </p:spPr>
      </p:pic>
      <p:sp>
        <p:nvSpPr>
          <p:cNvPr id="4" name="TextBox 3">
            <a:extLst>
              <a:ext uri="{FF2B5EF4-FFF2-40B4-BE49-F238E27FC236}">
                <a16:creationId xmlns:a16="http://schemas.microsoft.com/office/drawing/2014/main" id="{D100FBB7-6797-B7B2-4BF8-9D8B307E4CD8}"/>
              </a:ext>
            </a:extLst>
          </p:cNvPr>
          <p:cNvSpPr txBox="1"/>
          <p:nvPr/>
        </p:nvSpPr>
        <p:spPr>
          <a:xfrm>
            <a:off x="292479" y="4953000"/>
            <a:ext cx="8443587" cy="646331"/>
          </a:xfrm>
          <a:prstGeom prst="rect">
            <a:avLst/>
          </a:prstGeom>
          <a:noFill/>
        </p:spPr>
        <p:txBody>
          <a:bodyPr wrap="square">
            <a:spAutoFit/>
          </a:bodyPr>
          <a:lstStyle/>
          <a:p>
            <a:r>
              <a:rPr lang="en-US" dirty="0">
                <a:latin typeface="Book Antiqua" panose="02040602050305030304" pitchFamily="18" charset="0"/>
              </a:rPr>
              <a:t>Common explanation: Eurozone risk-off → weaker foreign flows → rupee depreciation → more inflation/uncertainty → higher risk premium.</a:t>
            </a:r>
          </a:p>
        </p:txBody>
      </p:sp>
    </p:spTree>
    <p:extLst>
      <p:ext uri="{BB962C8B-B14F-4D97-AF65-F5344CB8AC3E}">
        <p14:creationId xmlns:p14="http://schemas.microsoft.com/office/powerpoint/2010/main" val="252601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56BA4-DA02-EB45-F500-E4F904C15E42}"/>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FB3C2BE-83CF-AA47-270F-5CF99901A6E5}"/>
              </a:ext>
            </a:extLst>
          </p:cNvPr>
          <p:cNvSpPr>
            <a:spLocks noGrp="1"/>
          </p:cNvSpPr>
          <p:nvPr>
            <p:ph type="sldNum" sz="quarter" idx="12"/>
          </p:nvPr>
        </p:nvSpPr>
        <p:spPr/>
        <p:txBody>
          <a:bodyPr/>
          <a:lstStyle/>
          <a:p>
            <a:fld id="{71FA2017-4488-4033-A37E-4064B866FEA5}" type="slidenum">
              <a:rPr lang="en-US" smtClean="0"/>
              <a:pPr/>
              <a:t>18</a:t>
            </a:fld>
            <a:endParaRPr lang="en-US" dirty="0"/>
          </a:p>
        </p:txBody>
      </p:sp>
      <p:sp>
        <p:nvSpPr>
          <p:cNvPr id="2" name="Title 1">
            <a:extLst>
              <a:ext uri="{FF2B5EF4-FFF2-40B4-BE49-F238E27FC236}">
                <a16:creationId xmlns:a16="http://schemas.microsoft.com/office/drawing/2014/main" id="{FC9B114A-53A2-8B70-4170-CA3DBABDDB4C}"/>
              </a:ext>
            </a:extLst>
          </p:cNvPr>
          <p:cNvSpPr txBox="1">
            <a:spLocks/>
          </p:cNvSpPr>
          <p:nvPr/>
        </p:nvSpPr>
        <p:spPr>
          <a:xfrm>
            <a:off x="139699" y="123825"/>
            <a:ext cx="8094339" cy="560296"/>
          </a:xfrm>
          <a:prstGeom prst="rect">
            <a:avLst/>
          </a:prstGeom>
          <a:solidFill>
            <a:srgbClr val="FF9900"/>
          </a:solidFill>
        </p:spPr>
        <p:txBody>
          <a:bodyPr vert="horz" lIns="91440" tIns="0" rIns="91440" bIns="0" rtlCol="0" anchor="ctr">
            <a:normAutofit/>
          </a:bodyPr>
          <a:lstStyle>
            <a:lvl1pPr algn="l" defTabSz="914400" rtl="0" eaLnBrk="1" latinLnBrk="0" hangingPunct="1">
              <a:lnSpc>
                <a:spcPct val="85000"/>
              </a:lnSpc>
              <a:spcBef>
                <a:spcPct val="0"/>
              </a:spcBef>
              <a:buNone/>
              <a:defRPr sz="3200" b="1" kern="1200">
                <a:solidFill>
                  <a:schemeClr val="accent1"/>
                </a:solidFill>
                <a:latin typeface="+mj-lt"/>
                <a:ea typeface="+mj-ea"/>
                <a:cs typeface="+mj-cs"/>
              </a:defRPr>
            </a:lvl1pPr>
          </a:lstStyle>
          <a:p>
            <a:pPr algn="ctr"/>
            <a:r>
              <a:rPr lang="en-US" dirty="0">
                <a:solidFill>
                  <a:schemeClr val="tx1"/>
                </a:solidFill>
                <a:latin typeface="Book Antiqua" panose="02040602050305030304" pitchFamily="18" charset="0"/>
                <a:cs typeface="Arial" panose="020B0604020202020204" pitchFamily="34" charset="0"/>
              </a:rPr>
              <a:t>2011-2013 valuation correction</a:t>
            </a:r>
          </a:p>
        </p:txBody>
      </p:sp>
      <p:pic>
        <p:nvPicPr>
          <p:cNvPr id="4" name="Picture 3">
            <a:extLst>
              <a:ext uri="{FF2B5EF4-FFF2-40B4-BE49-F238E27FC236}">
                <a16:creationId xmlns:a16="http://schemas.microsoft.com/office/drawing/2014/main" id="{6CDC0D1E-B96D-A64D-19F0-33ABD7F802E0}"/>
              </a:ext>
            </a:extLst>
          </p:cNvPr>
          <p:cNvPicPr>
            <a:picLocks noChangeAspect="1"/>
          </p:cNvPicPr>
          <p:nvPr/>
        </p:nvPicPr>
        <p:blipFill>
          <a:blip r:embed="rId2"/>
          <a:stretch>
            <a:fillRect/>
          </a:stretch>
        </p:blipFill>
        <p:spPr>
          <a:xfrm>
            <a:off x="654334" y="2133600"/>
            <a:ext cx="8065785" cy="2667000"/>
          </a:xfrm>
          <a:prstGeom prst="rect">
            <a:avLst/>
          </a:prstGeom>
        </p:spPr>
      </p:pic>
      <p:sp>
        <p:nvSpPr>
          <p:cNvPr id="5" name="TextBox 4">
            <a:extLst>
              <a:ext uri="{FF2B5EF4-FFF2-40B4-BE49-F238E27FC236}">
                <a16:creationId xmlns:a16="http://schemas.microsoft.com/office/drawing/2014/main" id="{6AC9E957-DEB0-AB73-A81C-38E53E205DC3}"/>
              </a:ext>
            </a:extLst>
          </p:cNvPr>
          <p:cNvSpPr txBox="1"/>
          <p:nvPr/>
        </p:nvSpPr>
        <p:spPr>
          <a:xfrm>
            <a:off x="292479" y="5040868"/>
            <a:ext cx="8443587" cy="369332"/>
          </a:xfrm>
          <a:prstGeom prst="rect">
            <a:avLst/>
          </a:prstGeom>
          <a:noFill/>
        </p:spPr>
        <p:txBody>
          <a:bodyPr wrap="square">
            <a:spAutoFit/>
          </a:bodyPr>
          <a:lstStyle/>
          <a:p>
            <a:pPr algn="ctr"/>
            <a:r>
              <a:rPr lang="en-US" dirty="0">
                <a:latin typeface="Book Antiqua" panose="02040602050305030304" pitchFamily="18" charset="0"/>
              </a:rPr>
              <a:t>Valuations corrected from peak to trough during this period</a:t>
            </a:r>
          </a:p>
        </p:txBody>
      </p:sp>
    </p:spTree>
    <p:extLst>
      <p:ext uri="{BB962C8B-B14F-4D97-AF65-F5344CB8AC3E}">
        <p14:creationId xmlns:p14="http://schemas.microsoft.com/office/powerpoint/2010/main" val="45552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3E5C8-E579-0F95-3477-87AD492C259E}"/>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51A61AA-8595-1DAB-1DB7-F1D018AB7D04}"/>
              </a:ext>
            </a:extLst>
          </p:cNvPr>
          <p:cNvSpPr>
            <a:spLocks noGrp="1"/>
          </p:cNvSpPr>
          <p:nvPr>
            <p:ph type="sldNum" sz="quarter" idx="12"/>
          </p:nvPr>
        </p:nvSpPr>
        <p:spPr/>
        <p:txBody>
          <a:bodyPr/>
          <a:lstStyle/>
          <a:p>
            <a:fld id="{71FA2017-4488-4033-A37E-4064B866FEA5}" type="slidenum">
              <a:rPr lang="en-US" smtClean="0"/>
              <a:pPr/>
              <a:t>19</a:t>
            </a:fld>
            <a:endParaRPr lang="en-US" dirty="0"/>
          </a:p>
        </p:txBody>
      </p:sp>
      <p:sp>
        <p:nvSpPr>
          <p:cNvPr id="3" name="Content Placeholder 2">
            <a:extLst>
              <a:ext uri="{FF2B5EF4-FFF2-40B4-BE49-F238E27FC236}">
                <a16:creationId xmlns:a16="http://schemas.microsoft.com/office/drawing/2014/main" id="{23658C75-357A-B8E6-F106-29CC1046B3FE}"/>
              </a:ext>
            </a:extLst>
          </p:cNvPr>
          <p:cNvSpPr>
            <a:spLocks noGrp="1"/>
          </p:cNvSpPr>
          <p:nvPr>
            <p:ph idx="1"/>
          </p:nvPr>
        </p:nvSpPr>
        <p:spPr>
          <a:xfrm>
            <a:off x="375503" y="1292203"/>
            <a:ext cx="8596367" cy="3401717"/>
          </a:xfrm>
        </p:spPr>
        <p:txBody>
          <a:bodyPr>
            <a:noAutofit/>
          </a:bodyPr>
          <a:lstStyle/>
          <a:p>
            <a:pPr>
              <a:spcAft>
                <a:spcPts val="1200"/>
              </a:spcAft>
              <a:buFont typeface="Wingdings" panose="05000000000000000000" pitchFamily="2" charset="2"/>
              <a:buChar char="Ø"/>
            </a:pPr>
            <a:r>
              <a:rPr lang="en-US" dirty="0">
                <a:latin typeface="Book Antiqua" panose="02040602050305030304" pitchFamily="18" charset="0"/>
              </a:rPr>
              <a:t>Avoid naïve historical projections such as bear markets last X months or go down Y% before recovery (No statistical validity)</a:t>
            </a:r>
          </a:p>
          <a:p>
            <a:pPr>
              <a:spcAft>
                <a:spcPts val="1200"/>
              </a:spcAft>
              <a:buFont typeface="Wingdings" panose="05000000000000000000" pitchFamily="2" charset="2"/>
              <a:buChar char="Ø"/>
            </a:pPr>
            <a:r>
              <a:rPr lang="en-US" dirty="0">
                <a:latin typeface="Book Antiqua" panose="02040602050305030304" pitchFamily="18" charset="0"/>
              </a:rPr>
              <a:t>Do not confuse with V shaped market and expect quick recovery</a:t>
            </a:r>
          </a:p>
          <a:p>
            <a:pPr>
              <a:spcAft>
                <a:spcPts val="1200"/>
              </a:spcAft>
              <a:buFont typeface="Wingdings" panose="05000000000000000000" pitchFamily="2" charset="2"/>
              <a:buChar char="Ø"/>
            </a:pPr>
            <a:r>
              <a:rPr lang="en-US" dirty="0">
                <a:latin typeface="Book Antiqua" panose="02040602050305030304" pitchFamily="18" charset="0"/>
              </a:rPr>
              <a:t>Momentum/Position trades do not work, until a new bull run starts</a:t>
            </a:r>
          </a:p>
          <a:p>
            <a:pPr>
              <a:spcAft>
                <a:spcPts val="1200"/>
              </a:spcAft>
              <a:buFont typeface="Wingdings" panose="05000000000000000000" pitchFamily="2" charset="2"/>
              <a:buChar char="Ø"/>
            </a:pPr>
            <a:endParaRPr lang="en-US" dirty="0">
              <a:latin typeface="Book Antiqua" panose="02040602050305030304" pitchFamily="18" charset="0"/>
            </a:endParaRPr>
          </a:p>
          <a:p>
            <a:pPr>
              <a:spcBef>
                <a:spcPts val="0"/>
              </a:spcBef>
              <a:spcAft>
                <a:spcPts val="1200"/>
              </a:spcAft>
            </a:pPr>
            <a:endParaRPr lang="en-US" b="1" dirty="0">
              <a:solidFill>
                <a:srgbClr val="0070C0"/>
              </a:solidFill>
              <a:latin typeface="Book Antiqua" panose="02040602050305030304" pitchFamily="18" charset="0"/>
            </a:endParaRPr>
          </a:p>
        </p:txBody>
      </p:sp>
      <p:sp>
        <p:nvSpPr>
          <p:cNvPr id="2" name="Title 1">
            <a:extLst>
              <a:ext uri="{FF2B5EF4-FFF2-40B4-BE49-F238E27FC236}">
                <a16:creationId xmlns:a16="http://schemas.microsoft.com/office/drawing/2014/main" id="{1A723BB5-1F49-C37A-EB41-203E2DBF224F}"/>
              </a:ext>
            </a:extLst>
          </p:cNvPr>
          <p:cNvSpPr txBox="1">
            <a:spLocks/>
          </p:cNvSpPr>
          <p:nvPr/>
        </p:nvSpPr>
        <p:spPr>
          <a:xfrm>
            <a:off x="139699" y="123825"/>
            <a:ext cx="8094339" cy="560296"/>
          </a:xfrm>
          <a:prstGeom prst="rect">
            <a:avLst/>
          </a:prstGeom>
          <a:solidFill>
            <a:srgbClr val="FF9900"/>
          </a:solidFill>
        </p:spPr>
        <p:txBody>
          <a:bodyPr vert="horz" lIns="91440" tIns="0" rIns="91440" bIns="0" rtlCol="0" anchor="ctr">
            <a:normAutofit/>
          </a:bodyPr>
          <a:lstStyle>
            <a:lvl1pPr algn="l" defTabSz="914400" rtl="0" eaLnBrk="1" latinLnBrk="0" hangingPunct="1">
              <a:lnSpc>
                <a:spcPct val="85000"/>
              </a:lnSpc>
              <a:spcBef>
                <a:spcPct val="0"/>
              </a:spcBef>
              <a:buNone/>
              <a:defRPr sz="3200" b="1" kern="1200">
                <a:solidFill>
                  <a:schemeClr val="accent1"/>
                </a:solidFill>
                <a:latin typeface="+mj-lt"/>
                <a:ea typeface="+mj-ea"/>
                <a:cs typeface="+mj-cs"/>
              </a:defRPr>
            </a:lvl1pPr>
          </a:lstStyle>
          <a:p>
            <a:pPr algn="ctr"/>
            <a:r>
              <a:rPr lang="en-US" dirty="0">
                <a:solidFill>
                  <a:schemeClr val="tx1"/>
                </a:solidFill>
                <a:latin typeface="Book Antiqua" panose="02040602050305030304" pitchFamily="18" charset="0"/>
                <a:cs typeface="Arial" panose="020B0604020202020204" pitchFamily="34" charset="0"/>
              </a:rPr>
              <a:t>What not to do</a:t>
            </a:r>
          </a:p>
        </p:txBody>
      </p:sp>
    </p:spTree>
    <p:extLst>
      <p:ext uri="{BB962C8B-B14F-4D97-AF65-F5344CB8AC3E}">
        <p14:creationId xmlns:p14="http://schemas.microsoft.com/office/powerpoint/2010/main" val="19271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93CA53C7-AF6F-561C-9BDA-CFC69C891B6C}"/>
            </a:ext>
          </a:extLst>
        </p:cNvPr>
        <p:cNvGrpSpPr/>
        <p:nvPr/>
      </p:nvGrpSpPr>
      <p:grpSpPr>
        <a:xfrm>
          <a:off x="0" y="0"/>
          <a:ext cx="0" cy="0"/>
          <a:chOff x="0" y="0"/>
          <a:chExt cx="0" cy="0"/>
        </a:xfrm>
      </p:grpSpPr>
      <p:sp>
        <p:nvSpPr>
          <p:cNvPr id="69" name="Google Shape;69;p15">
            <a:extLst>
              <a:ext uri="{FF2B5EF4-FFF2-40B4-BE49-F238E27FC236}">
                <a16:creationId xmlns:a16="http://schemas.microsoft.com/office/drawing/2014/main" id="{88FB3942-665A-204F-E77E-6EFCE9EB2857}"/>
              </a:ext>
            </a:extLst>
          </p:cNvPr>
          <p:cNvSpPr txBox="1"/>
          <p:nvPr/>
        </p:nvSpPr>
        <p:spPr>
          <a:xfrm>
            <a:off x="151925" y="1008750"/>
            <a:ext cx="7792800" cy="516345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300"/>
              </a:spcBef>
              <a:spcAft>
                <a:spcPts val="0"/>
              </a:spcAft>
              <a:buClr>
                <a:srgbClr val="000000"/>
              </a:buClr>
              <a:buSzPts val="1100"/>
              <a:buFont typeface="Arial"/>
              <a:buNone/>
            </a:pPr>
            <a:r>
              <a:rPr lang="en" sz="1300" b="0" i="0" u="none" strike="noStrike" cap="none" dirty="0">
                <a:solidFill>
                  <a:srgbClr val="000000"/>
                </a:solidFill>
                <a:latin typeface="Arial"/>
                <a:ea typeface="Arial"/>
                <a:cs typeface="Arial"/>
                <a:sym typeface="Arial"/>
              </a:rPr>
              <a:t>1.</a:t>
            </a:r>
            <a:r>
              <a:rPr lang="en" sz="1300" b="0" i="0" u="none" strike="noStrike" cap="none" dirty="0">
                <a:solidFill>
                  <a:srgbClr val="000000"/>
                </a:solidFill>
                <a:latin typeface="Calibri"/>
                <a:ea typeface="Calibri"/>
                <a:cs typeface="Calibri"/>
                <a:sym typeface="Calibri"/>
              </a:rPr>
              <a:t>Whether the Investment Advisor or his associate or his relative has any financial interest in the subject company and the nature of such financial interest.</a:t>
            </a:r>
            <a:endParaRPr sz="13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300"/>
              </a:spcBef>
              <a:spcAft>
                <a:spcPts val="0"/>
              </a:spcAft>
              <a:buClr>
                <a:srgbClr val="000000"/>
              </a:buClr>
              <a:buSzPts val="1100"/>
              <a:buFont typeface="Arial"/>
              <a:buNone/>
            </a:pPr>
            <a:r>
              <a:rPr lang="en" sz="1300" b="0" i="0" u="none" strike="noStrike" cap="none" dirty="0">
                <a:solidFill>
                  <a:srgbClr val="000000"/>
                </a:solidFill>
                <a:latin typeface="Arial"/>
                <a:ea typeface="Arial"/>
                <a:cs typeface="Arial"/>
                <a:sym typeface="Arial"/>
              </a:rPr>
              <a:t>2.</a:t>
            </a:r>
            <a:r>
              <a:rPr lang="en" sz="1300" b="0" i="0" u="none" strike="noStrike" cap="none" dirty="0">
                <a:solidFill>
                  <a:srgbClr val="000000"/>
                </a:solidFill>
                <a:latin typeface="Calibri"/>
                <a:ea typeface="Calibri"/>
                <a:cs typeface="Calibri"/>
                <a:sym typeface="Calibri"/>
              </a:rPr>
              <a:t>Whether the Investment Advisor or its associates or relatives have actual/beneficial ownership of one percent or more securities of the subject company (at the end of the month immediately preceding the date of publication of the research report or date of the public appearance).</a:t>
            </a:r>
            <a:endParaRPr sz="13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300"/>
              </a:spcBef>
              <a:spcAft>
                <a:spcPts val="0"/>
              </a:spcAft>
              <a:buClr>
                <a:srgbClr val="000000"/>
              </a:buClr>
              <a:buSzPts val="1100"/>
              <a:buFont typeface="Arial"/>
              <a:buNone/>
            </a:pPr>
            <a:r>
              <a:rPr lang="en" sz="1300" b="0" i="0" u="none" strike="noStrike" cap="none" dirty="0">
                <a:solidFill>
                  <a:srgbClr val="000000"/>
                </a:solidFill>
                <a:latin typeface="Arial"/>
                <a:ea typeface="Arial"/>
                <a:cs typeface="Arial"/>
                <a:sym typeface="Arial"/>
              </a:rPr>
              <a:t>3.</a:t>
            </a:r>
            <a:r>
              <a:rPr lang="en" sz="1300" b="0" i="0" u="none" strike="noStrike" cap="none" dirty="0">
                <a:solidFill>
                  <a:srgbClr val="000000"/>
                </a:solidFill>
                <a:latin typeface="Calibri"/>
                <a:ea typeface="Calibri"/>
                <a:cs typeface="Calibri"/>
                <a:sym typeface="Calibri"/>
              </a:rPr>
              <a:t>Whether the Investment Advisor or his associate or his relative, has any other material conflict of interest at the time of publication of the research report or at the time of public appearance.</a:t>
            </a:r>
            <a:endParaRPr sz="13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300"/>
              </a:spcBef>
              <a:spcAft>
                <a:spcPts val="0"/>
              </a:spcAft>
              <a:buClr>
                <a:srgbClr val="000000"/>
              </a:buClr>
              <a:buSzPts val="1100"/>
              <a:buFont typeface="Arial"/>
              <a:buNone/>
            </a:pPr>
            <a:r>
              <a:rPr lang="en" sz="1300" b="0" i="0" u="none" strike="noStrike" cap="none" dirty="0">
                <a:solidFill>
                  <a:srgbClr val="000000"/>
                </a:solidFill>
                <a:latin typeface="Arial"/>
                <a:ea typeface="Arial"/>
                <a:cs typeface="Arial"/>
                <a:sym typeface="Arial"/>
              </a:rPr>
              <a:t>4.</a:t>
            </a:r>
            <a:r>
              <a:rPr lang="en" sz="1300" b="0" i="0" u="none" strike="noStrike" cap="none" dirty="0">
                <a:solidFill>
                  <a:srgbClr val="000000"/>
                </a:solidFill>
                <a:latin typeface="Calibri"/>
                <a:ea typeface="Calibri"/>
                <a:cs typeface="Calibri"/>
                <a:sym typeface="Calibri"/>
              </a:rPr>
              <a:t>Whether Investment Advisor or Its associates have received any compensation from the subject company in the past twelve months.</a:t>
            </a:r>
            <a:endParaRPr sz="13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300"/>
              </a:spcBef>
              <a:spcAft>
                <a:spcPts val="0"/>
              </a:spcAft>
              <a:buClr>
                <a:srgbClr val="000000"/>
              </a:buClr>
              <a:buSzPts val="1100"/>
              <a:buFont typeface="Arial"/>
              <a:buNone/>
            </a:pPr>
            <a:r>
              <a:rPr lang="en" sz="1300" b="0" i="0" u="none" strike="noStrike" cap="none" dirty="0">
                <a:solidFill>
                  <a:srgbClr val="000000"/>
                </a:solidFill>
                <a:latin typeface="Arial"/>
                <a:ea typeface="Arial"/>
                <a:cs typeface="Arial"/>
                <a:sym typeface="Arial"/>
              </a:rPr>
              <a:t>5.</a:t>
            </a:r>
            <a:r>
              <a:rPr lang="en" sz="1300" b="0" i="0" u="none" strike="noStrike" cap="none" dirty="0">
                <a:solidFill>
                  <a:srgbClr val="000000"/>
                </a:solidFill>
                <a:latin typeface="Calibri"/>
                <a:ea typeface="Calibri"/>
                <a:cs typeface="Calibri"/>
                <a:sym typeface="Calibri"/>
              </a:rPr>
              <a:t>Whether Investment Advisor or its associates have managed or co-managed public offering of securities for the subject company in the past twelve months.</a:t>
            </a:r>
            <a:endParaRPr sz="13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300"/>
              </a:spcBef>
              <a:spcAft>
                <a:spcPts val="0"/>
              </a:spcAft>
              <a:buClr>
                <a:srgbClr val="000000"/>
              </a:buClr>
              <a:buSzPts val="1100"/>
              <a:buFont typeface="Arial"/>
              <a:buNone/>
            </a:pPr>
            <a:r>
              <a:rPr lang="en" sz="1300" b="0" i="0" u="none" strike="noStrike" cap="none" dirty="0">
                <a:solidFill>
                  <a:srgbClr val="000000"/>
                </a:solidFill>
                <a:latin typeface="Arial"/>
                <a:ea typeface="Arial"/>
                <a:cs typeface="Arial"/>
                <a:sym typeface="Arial"/>
              </a:rPr>
              <a:t>6.</a:t>
            </a:r>
            <a:r>
              <a:rPr lang="en" sz="1300" b="0" i="0" u="none" strike="noStrike" cap="none" dirty="0">
                <a:solidFill>
                  <a:srgbClr val="000000"/>
                </a:solidFill>
                <a:latin typeface="Calibri"/>
                <a:ea typeface="Calibri"/>
                <a:cs typeface="Calibri"/>
                <a:sym typeface="Calibri"/>
              </a:rPr>
              <a:t>Whether Investment Advisor or its associates have received any compensation for investment banking or merchant banking or brokerage services from the subject company in the past twelve months.</a:t>
            </a:r>
            <a:endParaRPr sz="13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300"/>
              </a:spcBef>
              <a:spcAft>
                <a:spcPts val="0"/>
              </a:spcAft>
              <a:buClr>
                <a:srgbClr val="000000"/>
              </a:buClr>
              <a:buSzPts val="1100"/>
              <a:buFont typeface="Arial"/>
              <a:buNone/>
            </a:pPr>
            <a:r>
              <a:rPr lang="en" sz="1300" b="0" i="0" u="none" strike="noStrike" cap="none" dirty="0">
                <a:solidFill>
                  <a:srgbClr val="000000"/>
                </a:solidFill>
                <a:latin typeface="Arial"/>
                <a:ea typeface="Arial"/>
                <a:cs typeface="Arial"/>
                <a:sym typeface="Arial"/>
              </a:rPr>
              <a:t>7.</a:t>
            </a:r>
            <a:r>
              <a:rPr lang="en" sz="1300" b="0" i="0" u="none" strike="noStrike" cap="none" dirty="0">
                <a:solidFill>
                  <a:srgbClr val="000000"/>
                </a:solidFill>
                <a:latin typeface="Calibri"/>
                <a:ea typeface="Calibri"/>
                <a:cs typeface="Calibri"/>
                <a:sym typeface="Calibri"/>
              </a:rPr>
              <a:t>Whether Investment Advisor or its associates have received any compensation for products or services other than investment banking or merchant banking or brokerage services from the subject company in the past twelve months.</a:t>
            </a:r>
            <a:endParaRPr sz="13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300"/>
              </a:spcBef>
              <a:spcAft>
                <a:spcPts val="0"/>
              </a:spcAft>
              <a:buClr>
                <a:srgbClr val="000000"/>
              </a:buClr>
              <a:buSzPts val="1100"/>
              <a:buFont typeface="Arial"/>
              <a:buNone/>
            </a:pPr>
            <a:r>
              <a:rPr lang="en" sz="1300" b="0" i="0" u="none" strike="noStrike" cap="none" dirty="0">
                <a:solidFill>
                  <a:srgbClr val="000000"/>
                </a:solidFill>
                <a:latin typeface="Arial"/>
                <a:ea typeface="Arial"/>
                <a:cs typeface="Arial"/>
                <a:sym typeface="Arial"/>
              </a:rPr>
              <a:t>8.</a:t>
            </a:r>
            <a:r>
              <a:rPr lang="en" sz="1300" b="0" i="0" u="none" strike="noStrike" cap="none" dirty="0">
                <a:solidFill>
                  <a:srgbClr val="000000"/>
                </a:solidFill>
                <a:latin typeface="Calibri"/>
                <a:ea typeface="Calibri"/>
                <a:cs typeface="Calibri"/>
                <a:sym typeface="Calibri"/>
              </a:rPr>
              <a:t>Whether the subject company is or was a client during twelve months preceding the date of distribution of the research report and the types of services provided.</a:t>
            </a:r>
            <a:endParaRPr sz="13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300"/>
              </a:spcBef>
              <a:spcAft>
                <a:spcPts val="0"/>
              </a:spcAft>
              <a:buClr>
                <a:srgbClr val="000000"/>
              </a:buClr>
              <a:buSzPts val="1100"/>
              <a:buFont typeface="Arial"/>
              <a:buNone/>
            </a:pPr>
            <a:r>
              <a:rPr lang="en" sz="1300" b="0" i="0" u="none" strike="noStrike" cap="none" dirty="0">
                <a:solidFill>
                  <a:srgbClr val="000000"/>
                </a:solidFill>
                <a:latin typeface="Arial"/>
                <a:ea typeface="Arial"/>
                <a:cs typeface="Arial"/>
                <a:sym typeface="Arial"/>
              </a:rPr>
              <a:t>9.</a:t>
            </a:r>
            <a:r>
              <a:rPr lang="en" sz="1300" b="0" i="0" u="none" strike="noStrike" cap="none" dirty="0">
                <a:solidFill>
                  <a:srgbClr val="000000"/>
                </a:solidFill>
                <a:latin typeface="Calibri"/>
                <a:ea typeface="Calibri"/>
                <a:cs typeface="Calibri"/>
                <a:sym typeface="Calibri"/>
              </a:rPr>
              <a:t>Whether the Investment Advisor has served as an officer, director or employee of the subject company.</a:t>
            </a:r>
            <a:endParaRPr sz="13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 sz="1300" b="0" i="0" u="none" strike="noStrike" cap="none" dirty="0">
                <a:solidFill>
                  <a:srgbClr val="000000"/>
                </a:solidFill>
                <a:latin typeface="Calibri"/>
                <a:ea typeface="Calibri"/>
                <a:cs typeface="Calibri"/>
                <a:sym typeface="Calibri"/>
              </a:rPr>
              <a:t>10. Whether the Investment Advisor has been engaged in market making activity for the subject company</a:t>
            </a:r>
            <a:endParaRPr sz="13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300" b="0" i="0" u="none" strike="noStrike" cap="none" dirty="0">
              <a:solidFill>
                <a:srgbClr val="000000"/>
              </a:solidFill>
              <a:latin typeface="Calibri"/>
              <a:ea typeface="Calibri"/>
              <a:cs typeface="Calibri"/>
              <a:sym typeface="Calibri"/>
            </a:endParaRPr>
          </a:p>
        </p:txBody>
      </p:sp>
      <p:sp>
        <p:nvSpPr>
          <p:cNvPr id="70" name="Google Shape;70;p15">
            <a:extLst>
              <a:ext uri="{FF2B5EF4-FFF2-40B4-BE49-F238E27FC236}">
                <a16:creationId xmlns:a16="http://schemas.microsoft.com/office/drawing/2014/main" id="{69960F31-B92B-CA05-4557-95CEFC965176}"/>
              </a:ext>
            </a:extLst>
          </p:cNvPr>
          <p:cNvSpPr txBox="1"/>
          <p:nvPr/>
        </p:nvSpPr>
        <p:spPr>
          <a:xfrm>
            <a:off x="8079900" y="1131900"/>
            <a:ext cx="967500" cy="4781100"/>
          </a:xfrm>
          <a:prstGeom prst="rect">
            <a:avLst/>
          </a:prstGeom>
          <a:noFill/>
          <a:ln>
            <a:noFill/>
          </a:ln>
        </p:spPr>
        <p:txBody>
          <a:bodyPr spcFirstLastPara="1" wrap="square" lIns="91425" tIns="91425" rIns="91425" bIns="91425" anchor="t" anchorCtr="0">
            <a:noAutofit/>
          </a:bodyPr>
          <a:lstStyle/>
          <a:p>
            <a:pPr marL="0" marR="0" lvl="0" indent="0" algn="l" rtl="0">
              <a:lnSpc>
                <a:spcPct val="200000"/>
              </a:lnSpc>
              <a:spcBef>
                <a:spcPts val="0"/>
              </a:spcBef>
              <a:spcAft>
                <a:spcPts val="0"/>
              </a:spcAft>
              <a:buClr>
                <a:srgbClr val="000000"/>
              </a:buClr>
              <a:buSzPts val="1100"/>
              <a:buFont typeface="Arial"/>
              <a:buNone/>
            </a:pPr>
            <a:r>
              <a:rPr lang="en" sz="1400" b="0" i="0" u="none" strike="noStrike" cap="none" dirty="0">
                <a:solidFill>
                  <a:srgbClr val="000000"/>
                </a:solidFill>
                <a:latin typeface="Arial"/>
                <a:ea typeface="Arial"/>
                <a:cs typeface="Arial"/>
                <a:sym typeface="Arial"/>
              </a:rPr>
              <a:t>1.</a:t>
            </a:r>
            <a:r>
              <a:rPr lang="en" sz="1400" b="0" i="0" u="none" strike="noStrike" cap="none" dirty="0">
                <a:solidFill>
                  <a:srgbClr val="000000"/>
                </a:solidFill>
                <a:latin typeface="Calibri"/>
                <a:ea typeface="Calibri"/>
                <a:cs typeface="Calibri"/>
                <a:sym typeface="Calibri"/>
              </a:rPr>
              <a:t> No</a:t>
            </a:r>
            <a:endParaRPr sz="1400" b="0" i="0" u="none" strike="noStrike" cap="none" dirty="0">
              <a:solidFill>
                <a:srgbClr val="000000"/>
              </a:solidFill>
              <a:latin typeface="Calibri"/>
              <a:ea typeface="Calibri"/>
              <a:cs typeface="Calibri"/>
              <a:sym typeface="Calibri"/>
            </a:endParaRPr>
          </a:p>
          <a:p>
            <a:pPr marL="0" marR="0" lvl="0" indent="0" algn="l" rtl="0">
              <a:lnSpc>
                <a:spcPct val="200000"/>
              </a:lnSpc>
              <a:spcBef>
                <a:spcPts val="0"/>
              </a:spcBef>
              <a:spcAft>
                <a:spcPts val="0"/>
              </a:spcAft>
              <a:buClr>
                <a:srgbClr val="000000"/>
              </a:buClr>
              <a:buSzPts val="1100"/>
              <a:buFont typeface="Arial"/>
              <a:buNone/>
            </a:pPr>
            <a:r>
              <a:rPr lang="en" sz="1400" b="0" i="0" u="none" strike="noStrike" cap="none" dirty="0">
                <a:solidFill>
                  <a:srgbClr val="000000"/>
                </a:solidFill>
                <a:latin typeface="Arial"/>
                <a:ea typeface="Arial"/>
                <a:cs typeface="Arial"/>
                <a:sym typeface="Arial"/>
              </a:rPr>
              <a:t>2.</a:t>
            </a:r>
            <a:r>
              <a:rPr lang="en" sz="1400" b="0" i="0" u="none" strike="noStrike" cap="none" dirty="0">
                <a:solidFill>
                  <a:srgbClr val="000000"/>
                </a:solidFill>
                <a:latin typeface="Calibri"/>
                <a:ea typeface="Calibri"/>
                <a:cs typeface="Calibri"/>
                <a:sym typeface="Calibri"/>
              </a:rPr>
              <a:t>  No</a:t>
            </a:r>
            <a:endParaRPr sz="1400" b="0" i="0" u="none" strike="noStrike" cap="none" dirty="0">
              <a:solidFill>
                <a:srgbClr val="000000"/>
              </a:solidFill>
              <a:latin typeface="Calibri"/>
              <a:ea typeface="Calibri"/>
              <a:cs typeface="Calibri"/>
              <a:sym typeface="Calibri"/>
            </a:endParaRPr>
          </a:p>
          <a:p>
            <a:pPr marL="0" marR="0" lvl="0" indent="0" algn="l" rtl="0">
              <a:lnSpc>
                <a:spcPct val="200000"/>
              </a:lnSpc>
              <a:spcBef>
                <a:spcPts val="0"/>
              </a:spcBef>
              <a:spcAft>
                <a:spcPts val="0"/>
              </a:spcAft>
              <a:buClr>
                <a:srgbClr val="000000"/>
              </a:buClr>
              <a:buSzPts val="1100"/>
              <a:buFont typeface="Arial"/>
              <a:buNone/>
            </a:pPr>
            <a:endParaRPr dirty="0">
              <a:latin typeface="Calibri"/>
              <a:ea typeface="Calibri"/>
              <a:cs typeface="Calibri"/>
              <a:sym typeface="Calibri"/>
            </a:endParaRPr>
          </a:p>
          <a:p>
            <a:pPr marL="0" marR="0" lvl="0" indent="0" algn="l" rtl="0">
              <a:lnSpc>
                <a:spcPct val="200000"/>
              </a:lnSpc>
              <a:spcBef>
                <a:spcPts val="0"/>
              </a:spcBef>
              <a:spcAft>
                <a:spcPts val="0"/>
              </a:spcAft>
              <a:buClr>
                <a:srgbClr val="000000"/>
              </a:buClr>
              <a:buSzPts val="1100"/>
              <a:buFont typeface="Arial"/>
              <a:buNone/>
            </a:pPr>
            <a:r>
              <a:rPr lang="en" sz="1400" b="0" i="0" u="none" strike="noStrike" cap="none" dirty="0">
                <a:solidFill>
                  <a:srgbClr val="000000"/>
                </a:solidFill>
                <a:latin typeface="Arial"/>
                <a:ea typeface="Arial"/>
                <a:cs typeface="Arial"/>
                <a:sym typeface="Arial"/>
              </a:rPr>
              <a:t>3.</a:t>
            </a:r>
            <a:r>
              <a:rPr lang="en" sz="1400" b="0" i="0" u="none" strike="noStrike" cap="none" dirty="0">
                <a:solidFill>
                  <a:srgbClr val="000000"/>
                </a:solidFill>
                <a:latin typeface="Calibri"/>
                <a:ea typeface="Calibri"/>
                <a:cs typeface="Calibri"/>
                <a:sym typeface="Calibri"/>
              </a:rPr>
              <a:t> No</a:t>
            </a:r>
            <a:endParaRPr sz="1400" b="0" i="0" u="none" strike="noStrike" cap="none" dirty="0">
              <a:solidFill>
                <a:srgbClr val="000000"/>
              </a:solidFill>
              <a:latin typeface="Calibri"/>
              <a:ea typeface="Calibri"/>
              <a:cs typeface="Calibri"/>
              <a:sym typeface="Calibri"/>
            </a:endParaRPr>
          </a:p>
          <a:p>
            <a:pPr marL="0" marR="0" lvl="0" indent="0" algn="l" rtl="0">
              <a:lnSpc>
                <a:spcPct val="200000"/>
              </a:lnSpc>
              <a:spcBef>
                <a:spcPts val="0"/>
              </a:spcBef>
              <a:spcAft>
                <a:spcPts val="0"/>
              </a:spcAft>
              <a:buClr>
                <a:srgbClr val="000000"/>
              </a:buClr>
              <a:buSzPts val="1100"/>
              <a:buFont typeface="Arial"/>
              <a:buNone/>
            </a:pPr>
            <a:r>
              <a:rPr lang="en" sz="1400" b="0" i="0" u="none" strike="noStrike" cap="none" dirty="0">
                <a:solidFill>
                  <a:srgbClr val="000000"/>
                </a:solidFill>
                <a:latin typeface="Arial"/>
                <a:ea typeface="Arial"/>
                <a:cs typeface="Arial"/>
                <a:sym typeface="Arial"/>
              </a:rPr>
              <a:t>4.</a:t>
            </a:r>
            <a:r>
              <a:rPr lang="en" sz="1400" b="0" i="0" u="none" strike="noStrike" cap="none" dirty="0">
                <a:solidFill>
                  <a:srgbClr val="000000"/>
                </a:solidFill>
                <a:latin typeface="Calibri"/>
                <a:ea typeface="Calibri"/>
                <a:cs typeface="Calibri"/>
                <a:sym typeface="Calibri"/>
              </a:rPr>
              <a:t> No</a:t>
            </a:r>
            <a:endParaRPr sz="1400" b="0" i="0" u="none" strike="noStrike" cap="none" dirty="0">
              <a:solidFill>
                <a:srgbClr val="000000"/>
              </a:solidFill>
              <a:latin typeface="Calibri"/>
              <a:ea typeface="Calibri"/>
              <a:cs typeface="Calibri"/>
              <a:sym typeface="Calibri"/>
            </a:endParaRPr>
          </a:p>
          <a:p>
            <a:pPr marL="0" marR="0" lvl="0" indent="0" algn="l" rtl="0">
              <a:lnSpc>
                <a:spcPct val="200000"/>
              </a:lnSpc>
              <a:spcBef>
                <a:spcPts val="0"/>
              </a:spcBef>
              <a:spcAft>
                <a:spcPts val="0"/>
              </a:spcAft>
              <a:buClr>
                <a:srgbClr val="000000"/>
              </a:buClr>
              <a:buSzPts val="1100"/>
              <a:buFont typeface="Arial"/>
              <a:buNone/>
            </a:pPr>
            <a:r>
              <a:rPr lang="en" sz="1400" b="0" i="0" u="none" strike="noStrike" cap="none" dirty="0">
                <a:solidFill>
                  <a:srgbClr val="000000"/>
                </a:solidFill>
                <a:latin typeface="Arial"/>
                <a:ea typeface="Arial"/>
                <a:cs typeface="Arial"/>
                <a:sym typeface="Arial"/>
              </a:rPr>
              <a:t>5.</a:t>
            </a:r>
            <a:r>
              <a:rPr lang="en" sz="1400" b="0" i="0" u="none" strike="noStrike" cap="none" dirty="0">
                <a:solidFill>
                  <a:srgbClr val="000000"/>
                </a:solidFill>
                <a:latin typeface="Calibri"/>
                <a:ea typeface="Calibri"/>
                <a:cs typeface="Calibri"/>
                <a:sym typeface="Calibri"/>
              </a:rPr>
              <a:t> No</a:t>
            </a:r>
            <a:endParaRPr sz="1400" b="0" i="0" u="none" strike="noStrike" cap="none" dirty="0">
              <a:solidFill>
                <a:srgbClr val="000000"/>
              </a:solidFill>
              <a:latin typeface="Calibri"/>
              <a:ea typeface="Calibri"/>
              <a:cs typeface="Calibri"/>
              <a:sym typeface="Calibri"/>
            </a:endParaRPr>
          </a:p>
          <a:p>
            <a:pPr marL="0" marR="0" lvl="0" indent="0" algn="l" rtl="0">
              <a:lnSpc>
                <a:spcPct val="200000"/>
              </a:lnSpc>
              <a:spcBef>
                <a:spcPts val="0"/>
              </a:spcBef>
              <a:spcAft>
                <a:spcPts val="0"/>
              </a:spcAft>
              <a:buClr>
                <a:srgbClr val="000000"/>
              </a:buClr>
              <a:buSzPts val="1100"/>
              <a:buFont typeface="Arial"/>
              <a:buNone/>
            </a:pPr>
            <a:r>
              <a:rPr lang="en" sz="1400" b="0" i="0" u="none" strike="noStrike" cap="none" dirty="0">
                <a:solidFill>
                  <a:srgbClr val="000000"/>
                </a:solidFill>
                <a:latin typeface="Arial"/>
                <a:ea typeface="Arial"/>
                <a:cs typeface="Arial"/>
                <a:sym typeface="Arial"/>
              </a:rPr>
              <a:t>6.</a:t>
            </a:r>
            <a:r>
              <a:rPr lang="en" sz="1400" b="0" i="0" u="none" strike="noStrike" cap="none" dirty="0">
                <a:solidFill>
                  <a:srgbClr val="000000"/>
                </a:solidFill>
                <a:latin typeface="Calibri"/>
                <a:ea typeface="Calibri"/>
                <a:cs typeface="Calibri"/>
                <a:sym typeface="Calibri"/>
              </a:rPr>
              <a:t>  No</a:t>
            </a:r>
            <a:endParaRPr sz="1400" b="0" i="0" u="none" strike="noStrike" cap="none" dirty="0">
              <a:solidFill>
                <a:srgbClr val="000000"/>
              </a:solidFill>
              <a:latin typeface="Calibri"/>
              <a:ea typeface="Calibri"/>
              <a:cs typeface="Calibri"/>
              <a:sym typeface="Calibri"/>
            </a:endParaRPr>
          </a:p>
          <a:p>
            <a:pPr marL="0" marR="0" lvl="0" indent="0" algn="l" rtl="0">
              <a:lnSpc>
                <a:spcPct val="200000"/>
              </a:lnSpc>
              <a:spcBef>
                <a:spcPts val="0"/>
              </a:spcBef>
              <a:spcAft>
                <a:spcPts val="0"/>
              </a:spcAft>
              <a:buClr>
                <a:srgbClr val="000000"/>
              </a:buClr>
              <a:buSzPts val="1100"/>
              <a:buFont typeface="Arial"/>
              <a:buNone/>
            </a:pPr>
            <a:r>
              <a:rPr lang="en" sz="1400" b="0" i="0" u="none" strike="noStrike" cap="none" dirty="0">
                <a:solidFill>
                  <a:srgbClr val="000000"/>
                </a:solidFill>
                <a:latin typeface="Arial"/>
                <a:ea typeface="Arial"/>
                <a:cs typeface="Arial"/>
                <a:sym typeface="Arial"/>
              </a:rPr>
              <a:t>7.</a:t>
            </a:r>
            <a:r>
              <a:rPr lang="en" sz="1400" b="0" i="0" u="none" strike="noStrike" cap="none" dirty="0">
                <a:solidFill>
                  <a:srgbClr val="000000"/>
                </a:solidFill>
                <a:latin typeface="Calibri"/>
                <a:ea typeface="Calibri"/>
                <a:cs typeface="Calibri"/>
                <a:sym typeface="Calibri"/>
              </a:rPr>
              <a:t> No</a:t>
            </a:r>
            <a:endParaRPr sz="1400" b="0" i="0" u="none" strike="noStrike" cap="none" dirty="0">
              <a:solidFill>
                <a:srgbClr val="000000"/>
              </a:solidFill>
              <a:latin typeface="Calibri"/>
              <a:ea typeface="Calibri"/>
              <a:cs typeface="Calibri"/>
              <a:sym typeface="Calibri"/>
            </a:endParaRPr>
          </a:p>
          <a:p>
            <a:pPr marL="0" marR="0" lvl="0" indent="0" algn="l" rtl="0">
              <a:lnSpc>
                <a:spcPct val="200000"/>
              </a:lnSpc>
              <a:spcBef>
                <a:spcPts val="0"/>
              </a:spcBef>
              <a:spcAft>
                <a:spcPts val="0"/>
              </a:spcAft>
              <a:buClr>
                <a:srgbClr val="000000"/>
              </a:buClr>
              <a:buSzPts val="1100"/>
              <a:buFont typeface="Arial"/>
              <a:buNone/>
            </a:pPr>
            <a:r>
              <a:rPr lang="en" sz="1400" b="0" i="0" u="none" strike="noStrike" cap="none" dirty="0">
                <a:solidFill>
                  <a:srgbClr val="000000"/>
                </a:solidFill>
                <a:latin typeface="Arial"/>
                <a:ea typeface="Arial"/>
                <a:cs typeface="Arial"/>
                <a:sym typeface="Arial"/>
              </a:rPr>
              <a:t>8.</a:t>
            </a:r>
            <a:r>
              <a:rPr lang="en" sz="1400" b="0" i="0" u="none" strike="noStrike" cap="none" dirty="0">
                <a:solidFill>
                  <a:srgbClr val="000000"/>
                </a:solidFill>
                <a:latin typeface="Calibri"/>
                <a:ea typeface="Calibri"/>
                <a:cs typeface="Calibri"/>
                <a:sym typeface="Calibri"/>
              </a:rPr>
              <a:t>  No</a:t>
            </a:r>
            <a:endParaRPr sz="1400" b="0" i="0" u="none" strike="noStrike" cap="none" dirty="0">
              <a:solidFill>
                <a:srgbClr val="000000"/>
              </a:solidFill>
              <a:latin typeface="Calibri"/>
              <a:ea typeface="Calibri"/>
              <a:cs typeface="Calibri"/>
              <a:sym typeface="Calibri"/>
            </a:endParaRPr>
          </a:p>
          <a:p>
            <a:pPr marL="0" marR="0" lvl="0" indent="0" algn="l" rtl="0">
              <a:lnSpc>
                <a:spcPct val="200000"/>
              </a:lnSpc>
              <a:spcBef>
                <a:spcPts val="0"/>
              </a:spcBef>
              <a:spcAft>
                <a:spcPts val="0"/>
              </a:spcAft>
              <a:buClr>
                <a:srgbClr val="000000"/>
              </a:buClr>
              <a:buSzPts val="1100"/>
              <a:buFont typeface="Arial"/>
              <a:buNone/>
            </a:pPr>
            <a:r>
              <a:rPr lang="en" sz="1400" b="0" i="0" u="none" strike="noStrike" cap="none" dirty="0">
                <a:solidFill>
                  <a:srgbClr val="000000"/>
                </a:solidFill>
                <a:latin typeface="Arial"/>
                <a:ea typeface="Arial"/>
                <a:cs typeface="Arial"/>
                <a:sym typeface="Arial"/>
              </a:rPr>
              <a:t>9.</a:t>
            </a:r>
            <a:r>
              <a:rPr lang="en" sz="1400" b="0" i="0" u="none" strike="noStrike" cap="none" dirty="0">
                <a:solidFill>
                  <a:srgbClr val="000000"/>
                </a:solidFill>
                <a:latin typeface="Calibri"/>
                <a:ea typeface="Calibri"/>
                <a:cs typeface="Calibri"/>
                <a:sym typeface="Calibri"/>
              </a:rPr>
              <a:t>  No</a:t>
            </a:r>
            <a:endParaRPr sz="1400" b="0" i="0" u="none" strike="noStrike" cap="none" dirty="0">
              <a:solidFill>
                <a:srgbClr val="000000"/>
              </a:solidFill>
              <a:latin typeface="Calibri"/>
              <a:ea typeface="Calibri"/>
              <a:cs typeface="Calibri"/>
              <a:sym typeface="Calibri"/>
            </a:endParaRPr>
          </a:p>
          <a:p>
            <a:pPr marL="0" marR="0" lvl="0" indent="0" algn="l" rtl="0">
              <a:lnSpc>
                <a:spcPct val="200000"/>
              </a:lnSpc>
              <a:spcBef>
                <a:spcPts val="0"/>
              </a:spcBef>
              <a:spcAft>
                <a:spcPts val="0"/>
              </a:spcAft>
              <a:buClr>
                <a:srgbClr val="000000"/>
              </a:buClr>
              <a:buSzPts val="1100"/>
              <a:buFont typeface="Arial"/>
              <a:buNone/>
            </a:pPr>
            <a:r>
              <a:rPr lang="en" sz="1400" b="0" i="0" u="none" strike="noStrike" cap="none" dirty="0">
                <a:solidFill>
                  <a:srgbClr val="000000"/>
                </a:solidFill>
                <a:latin typeface="Arial"/>
                <a:ea typeface="Arial"/>
                <a:cs typeface="Arial"/>
                <a:sym typeface="Arial"/>
              </a:rPr>
              <a:t>10</a:t>
            </a:r>
            <a:r>
              <a:rPr lang="en" sz="1400" b="0" i="0" u="none" strike="noStrike" cap="none" dirty="0">
                <a:solidFill>
                  <a:srgbClr val="000000"/>
                </a:solidFill>
                <a:latin typeface="Calibri"/>
                <a:ea typeface="Calibri"/>
                <a:cs typeface="Calibri"/>
                <a:sym typeface="Calibri"/>
              </a:rPr>
              <a:t>. No</a:t>
            </a:r>
            <a:endParaRPr sz="1600" b="0" i="0" u="none" strike="noStrike" cap="none" dirty="0">
              <a:solidFill>
                <a:srgbClr val="000000"/>
              </a:solidFill>
              <a:latin typeface="Arial"/>
              <a:ea typeface="Arial"/>
              <a:cs typeface="Arial"/>
              <a:sym typeface="Arial"/>
            </a:endParaRPr>
          </a:p>
        </p:txBody>
      </p:sp>
      <p:sp>
        <p:nvSpPr>
          <p:cNvPr id="4" name="Title 1">
            <a:extLst>
              <a:ext uri="{FF2B5EF4-FFF2-40B4-BE49-F238E27FC236}">
                <a16:creationId xmlns:a16="http://schemas.microsoft.com/office/drawing/2014/main" id="{9EB22D44-AE80-59DD-D0F5-1BBC3662BA41}"/>
              </a:ext>
            </a:extLst>
          </p:cNvPr>
          <p:cNvSpPr txBox="1">
            <a:spLocks/>
          </p:cNvSpPr>
          <p:nvPr/>
        </p:nvSpPr>
        <p:spPr>
          <a:xfrm>
            <a:off x="228599" y="123825"/>
            <a:ext cx="8001001" cy="560296"/>
          </a:xfrm>
          <a:prstGeom prst="rect">
            <a:avLst/>
          </a:prstGeom>
          <a:solidFill>
            <a:srgbClr val="FF9900"/>
          </a:solidFill>
        </p:spPr>
        <p:txBody>
          <a:bodyPr vert="horz" lIns="91440" tIns="0" rIns="91440" bIns="0" rtlCol="0" anchor="ctr">
            <a:normAutofit/>
          </a:bodyPr>
          <a:lstStyle>
            <a:lvl1pPr algn="l" defTabSz="914400" rtl="0" eaLnBrk="1" latinLnBrk="0" hangingPunct="1">
              <a:lnSpc>
                <a:spcPct val="85000"/>
              </a:lnSpc>
              <a:spcBef>
                <a:spcPct val="0"/>
              </a:spcBef>
              <a:buNone/>
              <a:defRPr sz="3200" b="1" kern="1200">
                <a:solidFill>
                  <a:schemeClr val="accent1"/>
                </a:solidFill>
                <a:latin typeface="+mj-lt"/>
                <a:ea typeface="+mj-ea"/>
                <a:cs typeface="+mj-cs"/>
              </a:defRPr>
            </a:lvl1pPr>
          </a:lstStyle>
          <a:p>
            <a:pPr algn="ctr"/>
            <a:r>
              <a:rPr lang="en" dirty="0">
                <a:solidFill>
                  <a:schemeClr val="tx1"/>
                </a:solidFill>
                <a:latin typeface="Book Antiqua" panose="02040602050305030304" pitchFamily="18" charset="0"/>
                <a:ea typeface="Calibri"/>
                <a:cs typeface="Calibri"/>
                <a:sym typeface="Calibri"/>
              </a:rPr>
              <a:t>Disclosure (SEBI RIA Regulation)</a:t>
            </a:r>
            <a:endParaRPr lang="en-US" dirty="0">
              <a:solidFill>
                <a:schemeClr val="tx1"/>
              </a:solidFill>
              <a:latin typeface="Book Antiqua" panose="02040602050305030304" pitchFamily="18" charset="0"/>
              <a:cs typeface="Arial" panose="020B0604020202020204" pitchFamily="34" charset="0"/>
            </a:endParaRPr>
          </a:p>
        </p:txBody>
      </p:sp>
    </p:spTree>
    <p:extLst>
      <p:ext uri="{BB962C8B-B14F-4D97-AF65-F5344CB8AC3E}">
        <p14:creationId xmlns:p14="http://schemas.microsoft.com/office/powerpoint/2010/main" val="720954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2A1FF-2E68-8853-A7DF-268BB9329209}"/>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62E0ED8-5D12-F13D-5297-C3EE7BE58FA2}"/>
              </a:ext>
            </a:extLst>
          </p:cNvPr>
          <p:cNvSpPr>
            <a:spLocks noGrp="1"/>
          </p:cNvSpPr>
          <p:nvPr>
            <p:ph type="sldNum" sz="quarter" idx="12"/>
          </p:nvPr>
        </p:nvSpPr>
        <p:spPr/>
        <p:txBody>
          <a:bodyPr/>
          <a:lstStyle/>
          <a:p>
            <a:fld id="{71FA2017-4488-4033-A37E-4064B866FEA5}" type="slidenum">
              <a:rPr lang="en-US" smtClean="0"/>
              <a:pPr/>
              <a:t>20</a:t>
            </a:fld>
            <a:endParaRPr lang="en-US" dirty="0"/>
          </a:p>
        </p:txBody>
      </p:sp>
      <p:sp>
        <p:nvSpPr>
          <p:cNvPr id="3" name="Content Placeholder 2">
            <a:extLst>
              <a:ext uri="{FF2B5EF4-FFF2-40B4-BE49-F238E27FC236}">
                <a16:creationId xmlns:a16="http://schemas.microsoft.com/office/drawing/2014/main" id="{C3523CA2-3B92-6B3C-20A7-6841FF87D154}"/>
              </a:ext>
            </a:extLst>
          </p:cNvPr>
          <p:cNvSpPr>
            <a:spLocks noGrp="1"/>
          </p:cNvSpPr>
          <p:nvPr>
            <p:ph idx="1"/>
          </p:nvPr>
        </p:nvSpPr>
        <p:spPr>
          <a:xfrm>
            <a:off x="342846" y="838200"/>
            <a:ext cx="8596367" cy="5105400"/>
          </a:xfrm>
        </p:spPr>
        <p:txBody>
          <a:bodyPr>
            <a:noAutofit/>
          </a:bodyPr>
          <a:lstStyle/>
          <a:p>
            <a:pPr>
              <a:spcAft>
                <a:spcPts val="1200"/>
              </a:spcAft>
              <a:buFont typeface="Wingdings" panose="05000000000000000000" pitchFamily="2" charset="2"/>
              <a:buChar char="Ø"/>
            </a:pPr>
            <a:r>
              <a:rPr lang="en-US" sz="2800" dirty="0">
                <a:latin typeface="Book Antiqua" panose="02040602050305030304" pitchFamily="18" charset="0"/>
              </a:rPr>
              <a:t>Have patience or else you will get ‘chopped up/grind down’</a:t>
            </a:r>
          </a:p>
          <a:p>
            <a:pPr>
              <a:spcAft>
                <a:spcPts val="1200"/>
              </a:spcAft>
              <a:buFont typeface="Wingdings" panose="05000000000000000000" pitchFamily="2" charset="2"/>
              <a:buChar char="Ø"/>
            </a:pPr>
            <a:r>
              <a:rPr lang="en-US" sz="2800" dirty="0">
                <a:latin typeface="Book Antiqua" panose="02040602050305030304" pitchFamily="18" charset="0"/>
              </a:rPr>
              <a:t>Look for the bottom’s up idea : Stock or sectors</a:t>
            </a:r>
          </a:p>
          <a:p>
            <a:pPr>
              <a:spcAft>
                <a:spcPts val="1200"/>
              </a:spcAft>
              <a:buFont typeface="Wingdings" panose="05000000000000000000" pitchFamily="2" charset="2"/>
              <a:buChar char="Ø"/>
            </a:pPr>
            <a:r>
              <a:rPr lang="en-US" sz="2800" dirty="0">
                <a:latin typeface="Book Antiqua" panose="02040602050305030304" pitchFamily="18" charset="0"/>
              </a:rPr>
              <a:t>Measure progress differently </a:t>
            </a:r>
          </a:p>
          <a:p>
            <a:pPr>
              <a:spcAft>
                <a:spcPts val="1200"/>
              </a:spcAft>
              <a:buFont typeface="Wingdings" panose="05000000000000000000" pitchFamily="2" charset="2"/>
              <a:buChar char="Ø"/>
            </a:pPr>
            <a:endParaRPr lang="en-US" dirty="0">
              <a:latin typeface="Book Antiqua" panose="02040602050305030304" pitchFamily="18" charset="0"/>
            </a:endParaRPr>
          </a:p>
          <a:p>
            <a:pPr>
              <a:spcBef>
                <a:spcPts val="0"/>
              </a:spcBef>
              <a:spcAft>
                <a:spcPts val="1200"/>
              </a:spcAft>
            </a:pPr>
            <a:endParaRPr lang="en-US" b="1" dirty="0">
              <a:solidFill>
                <a:srgbClr val="0070C0"/>
              </a:solidFill>
              <a:latin typeface="Book Antiqua" panose="02040602050305030304" pitchFamily="18" charset="0"/>
            </a:endParaRPr>
          </a:p>
        </p:txBody>
      </p:sp>
      <p:sp>
        <p:nvSpPr>
          <p:cNvPr id="2" name="Title 1">
            <a:extLst>
              <a:ext uri="{FF2B5EF4-FFF2-40B4-BE49-F238E27FC236}">
                <a16:creationId xmlns:a16="http://schemas.microsoft.com/office/drawing/2014/main" id="{6C4EADB2-22F5-41E0-9FAA-EF1A5A37EBCA}"/>
              </a:ext>
            </a:extLst>
          </p:cNvPr>
          <p:cNvSpPr txBox="1">
            <a:spLocks/>
          </p:cNvSpPr>
          <p:nvPr/>
        </p:nvSpPr>
        <p:spPr>
          <a:xfrm>
            <a:off x="139699" y="123825"/>
            <a:ext cx="8094339" cy="560296"/>
          </a:xfrm>
          <a:prstGeom prst="rect">
            <a:avLst/>
          </a:prstGeom>
          <a:solidFill>
            <a:srgbClr val="FF9900"/>
          </a:solidFill>
        </p:spPr>
        <p:txBody>
          <a:bodyPr vert="horz" lIns="91440" tIns="0" rIns="91440" bIns="0" rtlCol="0" anchor="ctr">
            <a:normAutofit/>
          </a:bodyPr>
          <a:lstStyle>
            <a:lvl1pPr algn="l" defTabSz="914400" rtl="0" eaLnBrk="1" latinLnBrk="0" hangingPunct="1">
              <a:lnSpc>
                <a:spcPct val="85000"/>
              </a:lnSpc>
              <a:spcBef>
                <a:spcPct val="0"/>
              </a:spcBef>
              <a:buNone/>
              <a:defRPr sz="3200" b="1" kern="1200">
                <a:solidFill>
                  <a:schemeClr val="accent1"/>
                </a:solidFill>
                <a:latin typeface="+mj-lt"/>
                <a:ea typeface="+mj-ea"/>
                <a:cs typeface="+mj-cs"/>
              </a:defRPr>
            </a:lvl1pPr>
          </a:lstStyle>
          <a:p>
            <a:pPr algn="ctr"/>
            <a:r>
              <a:rPr lang="en-US" dirty="0">
                <a:solidFill>
                  <a:schemeClr val="tx1"/>
                </a:solidFill>
                <a:latin typeface="Book Antiqua" panose="02040602050305030304" pitchFamily="18" charset="0"/>
                <a:cs typeface="Arial" panose="020B0604020202020204" pitchFamily="34" charset="0"/>
              </a:rPr>
              <a:t>What to do</a:t>
            </a:r>
          </a:p>
        </p:txBody>
      </p:sp>
    </p:spTree>
    <p:extLst>
      <p:ext uri="{BB962C8B-B14F-4D97-AF65-F5344CB8AC3E}">
        <p14:creationId xmlns:p14="http://schemas.microsoft.com/office/powerpoint/2010/main" val="238560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6FCF0-6728-39C7-E32B-AAA528CC5D4E}"/>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F309BA8-A262-9105-9ADF-9AAD3D6D9A46}"/>
              </a:ext>
            </a:extLst>
          </p:cNvPr>
          <p:cNvSpPr>
            <a:spLocks noGrp="1"/>
          </p:cNvSpPr>
          <p:nvPr>
            <p:ph type="sldNum" sz="quarter" idx="12"/>
          </p:nvPr>
        </p:nvSpPr>
        <p:spPr/>
        <p:txBody>
          <a:bodyPr/>
          <a:lstStyle/>
          <a:p>
            <a:fld id="{71FA2017-4488-4033-A37E-4064B866FEA5}" type="slidenum">
              <a:rPr lang="en-US" smtClean="0"/>
              <a:pPr/>
              <a:t>21</a:t>
            </a:fld>
            <a:endParaRPr lang="en-US" dirty="0"/>
          </a:p>
        </p:txBody>
      </p:sp>
      <p:sp>
        <p:nvSpPr>
          <p:cNvPr id="2" name="Title 1">
            <a:extLst>
              <a:ext uri="{FF2B5EF4-FFF2-40B4-BE49-F238E27FC236}">
                <a16:creationId xmlns:a16="http://schemas.microsoft.com/office/drawing/2014/main" id="{58EFE38A-F4B0-5E97-3734-3B095505BED3}"/>
              </a:ext>
            </a:extLst>
          </p:cNvPr>
          <p:cNvSpPr txBox="1">
            <a:spLocks/>
          </p:cNvSpPr>
          <p:nvPr/>
        </p:nvSpPr>
        <p:spPr>
          <a:xfrm>
            <a:off x="139699" y="123825"/>
            <a:ext cx="8094339" cy="560296"/>
          </a:xfrm>
          <a:prstGeom prst="rect">
            <a:avLst/>
          </a:prstGeom>
          <a:solidFill>
            <a:srgbClr val="FF9900"/>
          </a:solidFill>
        </p:spPr>
        <p:txBody>
          <a:bodyPr vert="horz" lIns="91440" tIns="0" rIns="91440" bIns="0" rtlCol="0" anchor="ctr">
            <a:normAutofit/>
          </a:bodyPr>
          <a:lstStyle>
            <a:lvl1pPr algn="l" defTabSz="914400" rtl="0" eaLnBrk="1" latinLnBrk="0" hangingPunct="1">
              <a:lnSpc>
                <a:spcPct val="85000"/>
              </a:lnSpc>
              <a:spcBef>
                <a:spcPct val="0"/>
              </a:spcBef>
              <a:buNone/>
              <a:defRPr sz="3200" b="1" kern="1200">
                <a:solidFill>
                  <a:schemeClr val="accent1"/>
                </a:solidFill>
                <a:latin typeface="+mj-lt"/>
                <a:ea typeface="+mj-ea"/>
                <a:cs typeface="+mj-cs"/>
              </a:defRPr>
            </a:lvl1pPr>
          </a:lstStyle>
          <a:p>
            <a:pPr algn="ctr"/>
            <a:r>
              <a:rPr lang="en-US" dirty="0">
                <a:solidFill>
                  <a:schemeClr val="tx1"/>
                </a:solidFill>
                <a:latin typeface="Book Antiqua" panose="02040602050305030304" pitchFamily="18" charset="0"/>
                <a:cs typeface="Arial" panose="020B0604020202020204" pitchFamily="34" charset="0"/>
              </a:rPr>
              <a:t>Have Patience</a:t>
            </a:r>
          </a:p>
        </p:txBody>
      </p:sp>
      <p:sp>
        <p:nvSpPr>
          <p:cNvPr id="5" name="Content Placeholder 4">
            <a:extLst>
              <a:ext uri="{FF2B5EF4-FFF2-40B4-BE49-F238E27FC236}">
                <a16:creationId xmlns:a16="http://schemas.microsoft.com/office/drawing/2014/main" id="{3B0C25DB-3847-6755-1601-0AE009224CB1}"/>
              </a:ext>
            </a:extLst>
          </p:cNvPr>
          <p:cNvSpPr>
            <a:spLocks noGrp="1"/>
          </p:cNvSpPr>
          <p:nvPr>
            <p:ph idx="1"/>
          </p:nvPr>
        </p:nvSpPr>
        <p:spPr>
          <a:xfrm>
            <a:off x="215258" y="1219199"/>
            <a:ext cx="8547742" cy="5334001"/>
          </a:xfrm>
        </p:spPr>
        <p:txBody>
          <a:bodyPr>
            <a:normAutofit/>
          </a:bodyPr>
          <a:lstStyle/>
          <a:p>
            <a:pPr algn="just">
              <a:spcAft>
                <a:spcPts val="1200"/>
              </a:spcAft>
              <a:buFont typeface="Wingdings" panose="05000000000000000000" pitchFamily="2" charset="2"/>
              <a:buChar char="Ø"/>
            </a:pPr>
            <a:r>
              <a:rPr lang="en-US" sz="2800" dirty="0">
                <a:latin typeface="Book Antiqua" panose="02040602050305030304" pitchFamily="18" charset="0"/>
              </a:rPr>
              <a:t>High valuations revert to median via earnings growth or via price drop</a:t>
            </a:r>
          </a:p>
          <a:p>
            <a:pPr algn="just">
              <a:spcAft>
                <a:spcPts val="1200"/>
              </a:spcAft>
              <a:buFont typeface="Wingdings" panose="05000000000000000000" pitchFamily="2" charset="2"/>
              <a:buChar char="Ø"/>
            </a:pPr>
            <a:r>
              <a:rPr lang="en-US" sz="2800" dirty="0">
                <a:latin typeface="Book Antiqua" panose="02040602050305030304" pitchFamily="18" charset="0"/>
              </a:rPr>
              <a:t>They can overshoot on the downside</a:t>
            </a:r>
          </a:p>
          <a:p>
            <a:pPr algn="just">
              <a:spcAft>
                <a:spcPts val="1200"/>
              </a:spcAft>
              <a:buFont typeface="Wingdings" panose="05000000000000000000" pitchFamily="2" charset="2"/>
              <a:buChar char="Ø"/>
            </a:pPr>
            <a:r>
              <a:rPr lang="en-US" sz="2800" dirty="0">
                <a:latin typeface="Book Antiqua" panose="02040602050305030304" pitchFamily="18" charset="0"/>
              </a:rPr>
              <a:t>This can be long drawn process</a:t>
            </a:r>
          </a:p>
          <a:p>
            <a:pPr algn="just">
              <a:spcAft>
                <a:spcPts val="1200"/>
              </a:spcAft>
              <a:buFont typeface="Wingdings" panose="05000000000000000000" pitchFamily="2" charset="2"/>
              <a:buChar char="Ø"/>
            </a:pPr>
            <a:r>
              <a:rPr lang="en-US" sz="2800" dirty="0">
                <a:latin typeface="Book Antiqua" panose="02040602050305030304" pitchFamily="18" charset="0"/>
              </a:rPr>
              <a:t>This is similar to sector trends. A hot sector (Chemicals, Defense, Pharma etc.) took 4+ years to recover</a:t>
            </a:r>
          </a:p>
          <a:p>
            <a:pPr algn="just"/>
            <a:endParaRPr lang="en-US" dirty="0"/>
          </a:p>
        </p:txBody>
      </p:sp>
    </p:spTree>
    <p:extLst>
      <p:ext uri="{BB962C8B-B14F-4D97-AF65-F5344CB8AC3E}">
        <p14:creationId xmlns:p14="http://schemas.microsoft.com/office/powerpoint/2010/main" val="358968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47FB5-00E6-9538-AD2E-227F5BD3F1FA}"/>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19C616-D9AF-8D16-E213-84AB05EF4FFC}"/>
              </a:ext>
            </a:extLst>
          </p:cNvPr>
          <p:cNvSpPr>
            <a:spLocks noGrp="1"/>
          </p:cNvSpPr>
          <p:nvPr>
            <p:ph type="sldNum" sz="quarter" idx="12"/>
          </p:nvPr>
        </p:nvSpPr>
        <p:spPr/>
        <p:txBody>
          <a:bodyPr/>
          <a:lstStyle/>
          <a:p>
            <a:fld id="{71FA2017-4488-4033-A37E-4064B866FEA5}" type="slidenum">
              <a:rPr lang="en-US" smtClean="0"/>
              <a:pPr/>
              <a:t>22</a:t>
            </a:fld>
            <a:endParaRPr lang="en-US" dirty="0"/>
          </a:p>
        </p:txBody>
      </p:sp>
      <p:sp>
        <p:nvSpPr>
          <p:cNvPr id="2" name="Title 1">
            <a:extLst>
              <a:ext uri="{FF2B5EF4-FFF2-40B4-BE49-F238E27FC236}">
                <a16:creationId xmlns:a16="http://schemas.microsoft.com/office/drawing/2014/main" id="{C31C1E49-B2C8-BAF0-9264-C7E4A2C00883}"/>
              </a:ext>
            </a:extLst>
          </p:cNvPr>
          <p:cNvSpPr txBox="1">
            <a:spLocks/>
          </p:cNvSpPr>
          <p:nvPr/>
        </p:nvSpPr>
        <p:spPr>
          <a:xfrm>
            <a:off x="139699" y="123825"/>
            <a:ext cx="8094339" cy="560296"/>
          </a:xfrm>
          <a:prstGeom prst="rect">
            <a:avLst/>
          </a:prstGeom>
          <a:solidFill>
            <a:srgbClr val="FF9900"/>
          </a:solidFill>
        </p:spPr>
        <p:txBody>
          <a:bodyPr vert="horz" lIns="91440" tIns="0" rIns="91440" bIns="0" rtlCol="0" anchor="ctr">
            <a:normAutofit/>
          </a:bodyPr>
          <a:lstStyle>
            <a:lvl1pPr algn="l" defTabSz="914400" rtl="0" eaLnBrk="1" latinLnBrk="0" hangingPunct="1">
              <a:lnSpc>
                <a:spcPct val="85000"/>
              </a:lnSpc>
              <a:spcBef>
                <a:spcPct val="0"/>
              </a:spcBef>
              <a:buNone/>
              <a:defRPr sz="3200" b="1" kern="1200">
                <a:solidFill>
                  <a:schemeClr val="accent1"/>
                </a:solidFill>
                <a:latin typeface="+mj-lt"/>
                <a:ea typeface="+mj-ea"/>
                <a:cs typeface="+mj-cs"/>
              </a:defRPr>
            </a:lvl1pPr>
          </a:lstStyle>
          <a:p>
            <a:pPr algn="ctr"/>
            <a:r>
              <a:rPr lang="en-US" dirty="0">
                <a:solidFill>
                  <a:schemeClr val="tx1"/>
                </a:solidFill>
                <a:latin typeface="Book Antiqua" panose="02040602050305030304" pitchFamily="18" charset="0"/>
                <a:cs typeface="Arial" panose="020B0604020202020204" pitchFamily="34" charset="0"/>
              </a:rPr>
              <a:t>Do bottoms up work</a:t>
            </a:r>
          </a:p>
        </p:txBody>
      </p:sp>
      <p:sp>
        <p:nvSpPr>
          <p:cNvPr id="5" name="Content Placeholder 4">
            <a:extLst>
              <a:ext uri="{FF2B5EF4-FFF2-40B4-BE49-F238E27FC236}">
                <a16:creationId xmlns:a16="http://schemas.microsoft.com/office/drawing/2014/main" id="{37614D1C-5C46-F4C0-F2F4-D16504E3825F}"/>
              </a:ext>
            </a:extLst>
          </p:cNvPr>
          <p:cNvSpPr>
            <a:spLocks noGrp="1"/>
          </p:cNvSpPr>
          <p:nvPr>
            <p:ph idx="1"/>
          </p:nvPr>
        </p:nvSpPr>
        <p:spPr>
          <a:xfrm>
            <a:off x="215258" y="990599"/>
            <a:ext cx="8728074" cy="5486401"/>
          </a:xfrm>
        </p:spPr>
        <p:txBody>
          <a:bodyPr>
            <a:normAutofit fontScale="92500" lnSpcReduction="10000"/>
          </a:bodyPr>
          <a:lstStyle/>
          <a:p>
            <a:pPr>
              <a:spcAft>
                <a:spcPts val="1200"/>
              </a:spcAft>
              <a:buFont typeface="Wingdings" panose="05000000000000000000" pitchFamily="2" charset="2"/>
              <a:buChar char="Ø"/>
            </a:pPr>
            <a:r>
              <a:rPr lang="en-US" sz="2800" dirty="0">
                <a:latin typeface="Book Antiqua" panose="02040602050305030304" pitchFamily="18" charset="0"/>
              </a:rPr>
              <a:t>There is always a bull market somewhere </a:t>
            </a:r>
          </a:p>
          <a:p>
            <a:pPr marL="502920" lvl="2">
              <a:spcBef>
                <a:spcPts val="1000"/>
              </a:spcBef>
              <a:spcAft>
                <a:spcPts val="1200"/>
              </a:spcAft>
              <a:buFont typeface="Wingdings" panose="05000000000000000000" pitchFamily="2" charset="2"/>
              <a:buChar char="Ø"/>
            </a:pPr>
            <a:r>
              <a:rPr lang="en-US" sz="2600" dirty="0">
                <a:latin typeface="Book Antiqua" panose="02040602050305030304" pitchFamily="18" charset="0"/>
              </a:rPr>
              <a:t>2018 : Quality</a:t>
            </a:r>
          </a:p>
          <a:p>
            <a:pPr marL="502920" lvl="2">
              <a:spcBef>
                <a:spcPts val="1000"/>
              </a:spcBef>
              <a:spcAft>
                <a:spcPts val="1200"/>
              </a:spcAft>
              <a:buFont typeface="Wingdings" panose="05000000000000000000" pitchFamily="2" charset="2"/>
              <a:buChar char="Ø"/>
            </a:pPr>
            <a:r>
              <a:rPr lang="en-US" sz="2600" dirty="0">
                <a:latin typeface="Book Antiqua" panose="02040602050305030304" pitchFamily="18" charset="0"/>
              </a:rPr>
              <a:t>2022 -23 : Defense/PSU/Ship building/ Select companies</a:t>
            </a:r>
          </a:p>
          <a:p>
            <a:pPr marL="502920" lvl="2">
              <a:spcBef>
                <a:spcPts val="1000"/>
              </a:spcBef>
              <a:spcAft>
                <a:spcPts val="1200"/>
              </a:spcAft>
              <a:buFont typeface="Wingdings" panose="05000000000000000000" pitchFamily="2" charset="2"/>
              <a:buChar char="Ø"/>
            </a:pPr>
            <a:r>
              <a:rPr lang="en-US" sz="2600" dirty="0">
                <a:latin typeface="Book Antiqua" panose="02040602050305030304" pitchFamily="18" charset="0"/>
              </a:rPr>
              <a:t>2025 : Gold and select companies</a:t>
            </a:r>
          </a:p>
          <a:p>
            <a:pPr marL="228600" lvl="1">
              <a:spcBef>
                <a:spcPts val="1000"/>
              </a:spcBef>
              <a:spcAft>
                <a:spcPts val="1200"/>
              </a:spcAft>
              <a:buFont typeface="Wingdings" panose="05000000000000000000" pitchFamily="2" charset="2"/>
              <a:buChar char="Ø"/>
            </a:pPr>
            <a:r>
              <a:rPr lang="en-US" sz="2800" dirty="0">
                <a:latin typeface="Book Antiqua" panose="02040602050305030304" pitchFamily="18" charset="0"/>
              </a:rPr>
              <a:t>Identify companies which are reasonably priced and growing 15%+</a:t>
            </a:r>
          </a:p>
          <a:p>
            <a:pPr marL="228600" lvl="1">
              <a:spcBef>
                <a:spcPts val="1000"/>
              </a:spcBef>
              <a:spcAft>
                <a:spcPts val="1200"/>
              </a:spcAft>
              <a:buFont typeface="Wingdings" panose="05000000000000000000" pitchFamily="2" charset="2"/>
              <a:buChar char="Ø"/>
            </a:pPr>
            <a:r>
              <a:rPr lang="en-US" sz="2800" dirty="0">
                <a:latin typeface="Book Antiqua" panose="02040602050305030304" pitchFamily="18" charset="0"/>
              </a:rPr>
              <a:t>Exit losers – The market will not bail you out</a:t>
            </a:r>
          </a:p>
          <a:p>
            <a:pPr marL="228600" lvl="1">
              <a:spcBef>
                <a:spcPts val="1000"/>
              </a:spcBef>
              <a:spcAft>
                <a:spcPts val="1200"/>
              </a:spcAft>
              <a:buFont typeface="Wingdings" panose="05000000000000000000" pitchFamily="2" charset="2"/>
              <a:buChar char="Ø"/>
            </a:pPr>
            <a:r>
              <a:rPr lang="en-US" sz="2800" dirty="0">
                <a:latin typeface="Book Antiqua" panose="02040602050305030304" pitchFamily="18" charset="0"/>
              </a:rPr>
              <a:t>Identify sectors which are doing well</a:t>
            </a:r>
          </a:p>
          <a:p>
            <a:pPr marL="0" lvl="1" indent="0">
              <a:spcBef>
                <a:spcPts val="1000"/>
              </a:spcBef>
              <a:spcAft>
                <a:spcPts val="1200"/>
              </a:spcAft>
              <a:buNone/>
            </a:pPr>
            <a:r>
              <a:rPr lang="en-US" sz="2800" dirty="0">
                <a:latin typeface="Book Antiqua" panose="02040602050305030304" pitchFamily="18" charset="0"/>
              </a:rPr>
              <a:t>Work hard to generate alpha. There are no easy trends to ride</a:t>
            </a:r>
          </a:p>
          <a:p>
            <a:endParaRPr lang="en-US" dirty="0"/>
          </a:p>
        </p:txBody>
      </p:sp>
    </p:spTree>
    <p:extLst>
      <p:ext uri="{BB962C8B-B14F-4D97-AF65-F5344CB8AC3E}">
        <p14:creationId xmlns:p14="http://schemas.microsoft.com/office/powerpoint/2010/main" val="342713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0F65D-6EB4-A242-4BC0-6FCB54C40AD4}"/>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A34DFD-A8D2-9D9C-FA74-C9961D5A25C1}"/>
              </a:ext>
            </a:extLst>
          </p:cNvPr>
          <p:cNvSpPr>
            <a:spLocks noGrp="1"/>
          </p:cNvSpPr>
          <p:nvPr>
            <p:ph type="sldNum" sz="quarter" idx="12"/>
          </p:nvPr>
        </p:nvSpPr>
        <p:spPr/>
        <p:txBody>
          <a:bodyPr/>
          <a:lstStyle/>
          <a:p>
            <a:fld id="{71FA2017-4488-4033-A37E-4064B866FEA5}" type="slidenum">
              <a:rPr lang="en-US" smtClean="0"/>
              <a:pPr/>
              <a:t>23</a:t>
            </a:fld>
            <a:endParaRPr lang="en-US" dirty="0"/>
          </a:p>
        </p:txBody>
      </p:sp>
      <p:sp>
        <p:nvSpPr>
          <p:cNvPr id="2" name="Title 1">
            <a:extLst>
              <a:ext uri="{FF2B5EF4-FFF2-40B4-BE49-F238E27FC236}">
                <a16:creationId xmlns:a16="http://schemas.microsoft.com/office/drawing/2014/main" id="{C1B34BF3-50B8-1C7A-A242-14C03C9C7728}"/>
              </a:ext>
            </a:extLst>
          </p:cNvPr>
          <p:cNvSpPr txBox="1">
            <a:spLocks/>
          </p:cNvSpPr>
          <p:nvPr/>
        </p:nvSpPr>
        <p:spPr>
          <a:xfrm>
            <a:off x="139699" y="123825"/>
            <a:ext cx="8094339" cy="560296"/>
          </a:xfrm>
          <a:prstGeom prst="rect">
            <a:avLst/>
          </a:prstGeom>
          <a:solidFill>
            <a:srgbClr val="FF9900"/>
          </a:solidFill>
        </p:spPr>
        <p:txBody>
          <a:bodyPr vert="horz" lIns="91440" tIns="0" rIns="91440" bIns="0" rtlCol="0" anchor="ctr">
            <a:normAutofit/>
          </a:bodyPr>
          <a:lstStyle>
            <a:lvl1pPr algn="l" defTabSz="914400" rtl="0" eaLnBrk="1" latinLnBrk="0" hangingPunct="1">
              <a:lnSpc>
                <a:spcPct val="85000"/>
              </a:lnSpc>
              <a:spcBef>
                <a:spcPct val="0"/>
              </a:spcBef>
              <a:buNone/>
              <a:defRPr sz="3200" b="1" kern="1200">
                <a:solidFill>
                  <a:schemeClr val="accent1"/>
                </a:solidFill>
                <a:latin typeface="+mj-lt"/>
                <a:ea typeface="+mj-ea"/>
                <a:cs typeface="+mj-cs"/>
              </a:defRPr>
            </a:lvl1pPr>
          </a:lstStyle>
          <a:p>
            <a:pPr algn="ctr"/>
            <a:r>
              <a:rPr lang="en-US" dirty="0">
                <a:solidFill>
                  <a:schemeClr val="tx1"/>
                </a:solidFill>
                <a:latin typeface="Book Antiqua" panose="02040602050305030304" pitchFamily="18" charset="0"/>
                <a:cs typeface="Arial" panose="020B0604020202020204" pitchFamily="34" charset="0"/>
              </a:rPr>
              <a:t>Examples</a:t>
            </a:r>
          </a:p>
        </p:txBody>
      </p:sp>
      <p:sp>
        <p:nvSpPr>
          <p:cNvPr id="5" name="Content Placeholder 4">
            <a:extLst>
              <a:ext uri="{FF2B5EF4-FFF2-40B4-BE49-F238E27FC236}">
                <a16:creationId xmlns:a16="http://schemas.microsoft.com/office/drawing/2014/main" id="{82F7AF99-98AA-CE1C-A28D-59E2C6A918A3}"/>
              </a:ext>
            </a:extLst>
          </p:cNvPr>
          <p:cNvSpPr>
            <a:spLocks noGrp="1"/>
          </p:cNvSpPr>
          <p:nvPr>
            <p:ph idx="1"/>
          </p:nvPr>
        </p:nvSpPr>
        <p:spPr>
          <a:xfrm>
            <a:off x="215258" y="990599"/>
            <a:ext cx="8728074" cy="5486401"/>
          </a:xfrm>
        </p:spPr>
        <p:txBody>
          <a:bodyPr>
            <a:normAutofit/>
          </a:bodyPr>
          <a:lstStyle/>
          <a:p>
            <a:pPr>
              <a:spcAft>
                <a:spcPts val="1200"/>
              </a:spcAft>
              <a:buFont typeface="Wingdings" panose="05000000000000000000" pitchFamily="2" charset="2"/>
              <a:buChar char="Ø"/>
            </a:pPr>
            <a:r>
              <a:rPr lang="en-US" sz="2800" dirty="0">
                <a:latin typeface="Book Antiqua" panose="02040602050305030304" pitchFamily="18" charset="0"/>
              </a:rPr>
              <a:t>Ircon International, Cochin shipyard, Bector Foods</a:t>
            </a:r>
          </a:p>
          <a:p>
            <a:pPr marL="228600" lvl="1">
              <a:spcBef>
                <a:spcPts val="1000"/>
              </a:spcBef>
              <a:spcAft>
                <a:spcPts val="1200"/>
              </a:spcAft>
              <a:buFont typeface="Wingdings" panose="05000000000000000000" pitchFamily="2" charset="2"/>
              <a:buChar char="Ø"/>
            </a:pPr>
            <a:r>
              <a:rPr lang="en-US" sz="2800" dirty="0">
                <a:latin typeface="Book Antiqua" panose="02040602050305030304" pitchFamily="18" charset="0"/>
              </a:rPr>
              <a:t>Company selling below median valuations (cheap)</a:t>
            </a:r>
          </a:p>
          <a:p>
            <a:pPr marL="228600" lvl="1">
              <a:spcBef>
                <a:spcPts val="1000"/>
              </a:spcBef>
              <a:spcAft>
                <a:spcPts val="1200"/>
              </a:spcAft>
              <a:buFont typeface="Wingdings" panose="05000000000000000000" pitchFamily="2" charset="2"/>
              <a:buChar char="Ø"/>
            </a:pPr>
            <a:r>
              <a:rPr lang="en-US" sz="2800" dirty="0">
                <a:latin typeface="Book Antiqua" panose="02040602050305030304" pitchFamily="18" charset="0"/>
              </a:rPr>
              <a:t>Company growth &gt; 15% or recovering</a:t>
            </a:r>
          </a:p>
          <a:p>
            <a:pPr marL="228600" lvl="1">
              <a:spcBef>
                <a:spcPts val="1000"/>
              </a:spcBef>
              <a:spcAft>
                <a:spcPts val="1200"/>
              </a:spcAft>
              <a:buFont typeface="Wingdings" panose="05000000000000000000" pitchFamily="2" charset="2"/>
              <a:buChar char="Ø"/>
            </a:pPr>
            <a:r>
              <a:rPr lang="en-US" sz="2800" dirty="0">
                <a:latin typeface="Book Antiqua" panose="02040602050305030304" pitchFamily="18" charset="0"/>
              </a:rPr>
              <a:t>Part of a sector with tailwinds</a:t>
            </a:r>
          </a:p>
          <a:p>
            <a:pPr marL="228600" lvl="1">
              <a:spcBef>
                <a:spcPts val="1000"/>
              </a:spcBef>
              <a:spcAft>
                <a:spcPts val="1200"/>
              </a:spcAft>
              <a:buFont typeface="Wingdings" panose="05000000000000000000" pitchFamily="2" charset="2"/>
              <a:buChar char="Ø"/>
            </a:pPr>
            <a:r>
              <a:rPr lang="en-US" sz="2800" dirty="0">
                <a:latin typeface="Book Antiqua" panose="02040602050305030304" pitchFamily="18" charset="0"/>
              </a:rPr>
              <a:t>Long term base breakout</a:t>
            </a:r>
          </a:p>
          <a:p>
            <a:endParaRPr lang="en-US" dirty="0"/>
          </a:p>
        </p:txBody>
      </p:sp>
    </p:spTree>
    <p:extLst>
      <p:ext uri="{BB962C8B-B14F-4D97-AF65-F5344CB8AC3E}">
        <p14:creationId xmlns:p14="http://schemas.microsoft.com/office/powerpoint/2010/main" val="270577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DC6B1-0017-E14E-6D87-FE55D35D2ED7}"/>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B975BE2-A56F-F972-08DA-42C8B81A2C15}"/>
              </a:ext>
            </a:extLst>
          </p:cNvPr>
          <p:cNvSpPr>
            <a:spLocks noGrp="1"/>
          </p:cNvSpPr>
          <p:nvPr>
            <p:ph type="sldNum" sz="quarter" idx="12"/>
          </p:nvPr>
        </p:nvSpPr>
        <p:spPr/>
        <p:txBody>
          <a:bodyPr/>
          <a:lstStyle/>
          <a:p>
            <a:fld id="{71FA2017-4488-4033-A37E-4064B866FEA5}" type="slidenum">
              <a:rPr lang="en-US" smtClean="0"/>
              <a:pPr/>
              <a:t>24</a:t>
            </a:fld>
            <a:endParaRPr lang="en-US" dirty="0"/>
          </a:p>
        </p:txBody>
      </p:sp>
      <p:sp>
        <p:nvSpPr>
          <p:cNvPr id="2" name="Title 1">
            <a:extLst>
              <a:ext uri="{FF2B5EF4-FFF2-40B4-BE49-F238E27FC236}">
                <a16:creationId xmlns:a16="http://schemas.microsoft.com/office/drawing/2014/main" id="{9D40A06A-88AC-7897-38A1-802327EC8EBD}"/>
              </a:ext>
            </a:extLst>
          </p:cNvPr>
          <p:cNvSpPr txBox="1">
            <a:spLocks/>
          </p:cNvSpPr>
          <p:nvPr/>
        </p:nvSpPr>
        <p:spPr>
          <a:xfrm>
            <a:off x="139699" y="123825"/>
            <a:ext cx="8094339" cy="560296"/>
          </a:xfrm>
          <a:prstGeom prst="rect">
            <a:avLst/>
          </a:prstGeom>
          <a:solidFill>
            <a:srgbClr val="FF9900"/>
          </a:solidFill>
        </p:spPr>
        <p:txBody>
          <a:bodyPr vert="horz" lIns="91440" tIns="0" rIns="91440" bIns="0" rtlCol="0" anchor="ctr">
            <a:normAutofit/>
          </a:bodyPr>
          <a:lstStyle>
            <a:lvl1pPr algn="l" defTabSz="914400" rtl="0" eaLnBrk="1" latinLnBrk="0" hangingPunct="1">
              <a:lnSpc>
                <a:spcPct val="85000"/>
              </a:lnSpc>
              <a:spcBef>
                <a:spcPct val="0"/>
              </a:spcBef>
              <a:buNone/>
              <a:defRPr sz="3200" b="1" kern="1200">
                <a:solidFill>
                  <a:schemeClr val="accent1"/>
                </a:solidFill>
                <a:latin typeface="+mj-lt"/>
                <a:ea typeface="+mj-ea"/>
                <a:cs typeface="+mj-cs"/>
              </a:defRPr>
            </a:lvl1pPr>
          </a:lstStyle>
          <a:p>
            <a:pPr algn="ctr"/>
            <a:r>
              <a:rPr lang="en-US" dirty="0">
                <a:solidFill>
                  <a:schemeClr val="tx1"/>
                </a:solidFill>
                <a:latin typeface="Book Antiqua" panose="02040602050305030304" pitchFamily="18" charset="0"/>
                <a:cs typeface="Arial" panose="020B0604020202020204" pitchFamily="34" charset="0"/>
              </a:rPr>
              <a:t>Measure progress differently</a:t>
            </a:r>
          </a:p>
        </p:txBody>
      </p:sp>
      <p:sp>
        <p:nvSpPr>
          <p:cNvPr id="5" name="Content Placeholder 4">
            <a:extLst>
              <a:ext uri="{FF2B5EF4-FFF2-40B4-BE49-F238E27FC236}">
                <a16:creationId xmlns:a16="http://schemas.microsoft.com/office/drawing/2014/main" id="{52E8CB42-E348-D172-7118-726547B6DEAF}"/>
              </a:ext>
            </a:extLst>
          </p:cNvPr>
          <p:cNvSpPr>
            <a:spLocks noGrp="1"/>
          </p:cNvSpPr>
          <p:nvPr>
            <p:ph idx="1"/>
          </p:nvPr>
        </p:nvSpPr>
        <p:spPr>
          <a:xfrm>
            <a:off x="185739" y="1196852"/>
            <a:ext cx="8728074" cy="2232148"/>
          </a:xfrm>
        </p:spPr>
        <p:txBody>
          <a:bodyPr>
            <a:normAutofit fontScale="62500" lnSpcReduction="20000"/>
          </a:bodyPr>
          <a:lstStyle/>
          <a:p>
            <a:pPr marL="228600" lvl="1">
              <a:lnSpc>
                <a:spcPct val="80000"/>
              </a:lnSpc>
              <a:spcBef>
                <a:spcPts val="1000"/>
              </a:spcBef>
              <a:spcAft>
                <a:spcPts val="1200"/>
              </a:spcAft>
              <a:buFont typeface="Wingdings" panose="05000000000000000000" pitchFamily="2" charset="2"/>
              <a:buChar char="Ø"/>
            </a:pPr>
            <a:r>
              <a:rPr lang="en-US" sz="3800" dirty="0">
                <a:latin typeface="Book Antiqua" panose="02040602050305030304" pitchFamily="18" charset="0"/>
              </a:rPr>
              <a:t>Do not use price as a metric</a:t>
            </a:r>
          </a:p>
          <a:p>
            <a:pPr marL="228600" lvl="1">
              <a:lnSpc>
                <a:spcPct val="120000"/>
              </a:lnSpc>
              <a:spcBef>
                <a:spcPts val="0"/>
              </a:spcBef>
              <a:spcAft>
                <a:spcPts val="1200"/>
              </a:spcAft>
              <a:buFont typeface="Wingdings" panose="05000000000000000000" pitchFamily="2" charset="2"/>
              <a:buChar char="Ø"/>
            </a:pPr>
            <a:r>
              <a:rPr lang="en-US" sz="3800" dirty="0">
                <a:latin typeface="Book Antiqua" panose="02040602050305030304" pitchFamily="18" charset="0"/>
              </a:rPr>
              <a:t>Use the concept of  portfolio earnings growth and portfolio valuation</a:t>
            </a:r>
          </a:p>
          <a:p>
            <a:pPr marL="228600" lvl="1">
              <a:lnSpc>
                <a:spcPct val="120000"/>
              </a:lnSpc>
              <a:spcBef>
                <a:spcPts val="0"/>
              </a:spcBef>
              <a:spcAft>
                <a:spcPts val="1200"/>
              </a:spcAft>
              <a:buFont typeface="Wingdings" panose="05000000000000000000" pitchFamily="2" charset="2"/>
              <a:buChar char="Ø"/>
            </a:pPr>
            <a:r>
              <a:rPr lang="en-US" sz="3800" dirty="0">
                <a:latin typeface="Book Antiqua" panose="02040602050305030304" pitchFamily="18" charset="0"/>
              </a:rPr>
              <a:t>Aim for highest possible earnings growth and lowest valuation @ portfolio level</a:t>
            </a:r>
          </a:p>
          <a:p>
            <a:endParaRPr lang="en-US" dirty="0"/>
          </a:p>
        </p:txBody>
      </p:sp>
      <p:graphicFrame>
        <p:nvGraphicFramePr>
          <p:cNvPr id="3" name="Table 2">
            <a:extLst>
              <a:ext uri="{FF2B5EF4-FFF2-40B4-BE49-F238E27FC236}">
                <a16:creationId xmlns:a16="http://schemas.microsoft.com/office/drawing/2014/main" id="{A2EB3ED3-1BFC-A453-6E44-E3A0C706D32B}"/>
              </a:ext>
            </a:extLst>
          </p:cNvPr>
          <p:cNvGraphicFramePr>
            <a:graphicFrameLocks noGrp="1"/>
          </p:cNvGraphicFramePr>
          <p:nvPr>
            <p:extLst>
              <p:ext uri="{D42A27DB-BD31-4B8C-83A1-F6EECF244321}">
                <p14:modId xmlns:p14="http://schemas.microsoft.com/office/powerpoint/2010/main" val="3938330912"/>
              </p:ext>
            </p:extLst>
          </p:nvPr>
        </p:nvGraphicFramePr>
        <p:xfrm>
          <a:off x="685800" y="3887991"/>
          <a:ext cx="7548240" cy="225044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3006051982"/>
                    </a:ext>
                  </a:extLst>
                </a:gridCol>
                <a:gridCol w="685800">
                  <a:extLst>
                    <a:ext uri="{9D8B030D-6E8A-4147-A177-3AD203B41FA5}">
                      <a16:colId xmlns:a16="http://schemas.microsoft.com/office/drawing/2014/main" val="1171989604"/>
                    </a:ext>
                  </a:extLst>
                </a:gridCol>
                <a:gridCol w="1066800">
                  <a:extLst>
                    <a:ext uri="{9D8B030D-6E8A-4147-A177-3AD203B41FA5}">
                      <a16:colId xmlns:a16="http://schemas.microsoft.com/office/drawing/2014/main" val="605161498"/>
                    </a:ext>
                  </a:extLst>
                </a:gridCol>
                <a:gridCol w="1066800">
                  <a:extLst>
                    <a:ext uri="{9D8B030D-6E8A-4147-A177-3AD203B41FA5}">
                      <a16:colId xmlns:a16="http://schemas.microsoft.com/office/drawing/2014/main" val="1918781016"/>
                    </a:ext>
                  </a:extLst>
                </a:gridCol>
                <a:gridCol w="1143000">
                  <a:extLst>
                    <a:ext uri="{9D8B030D-6E8A-4147-A177-3AD203B41FA5}">
                      <a16:colId xmlns:a16="http://schemas.microsoft.com/office/drawing/2014/main" val="3195745163"/>
                    </a:ext>
                  </a:extLst>
                </a:gridCol>
                <a:gridCol w="914400">
                  <a:extLst>
                    <a:ext uri="{9D8B030D-6E8A-4147-A177-3AD203B41FA5}">
                      <a16:colId xmlns:a16="http://schemas.microsoft.com/office/drawing/2014/main" val="1007860087"/>
                    </a:ext>
                  </a:extLst>
                </a:gridCol>
                <a:gridCol w="1833240">
                  <a:extLst>
                    <a:ext uri="{9D8B030D-6E8A-4147-A177-3AD203B41FA5}">
                      <a16:colId xmlns:a16="http://schemas.microsoft.com/office/drawing/2014/main" val="1517731682"/>
                    </a:ext>
                  </a:extLst>
                </a:gridCol>
              </a:tblGrid>
              <a:tr h="370840">
                <a:tc>
                  <a:txBody>
                    <a:bodyPr/>
                    <a:lstStyle/>
                    <a:p>
                      <a:r>
                        <a:rPr lang="en-IN" dirty="0"/>
                        <a:t>Stock</a:t>
                      </a:r>
                    </a:p>
                  </a:txBody>
                  <a:tcPr/>
                </a:tc>
                <a:tc>
                  <a:txBody>
                    <a:bodyPr/>
                    <a:lstStyle/>
                    <a:p>
                      <a:pPr algn="ctr"/>
                      <a:r>
                        <a:rPr lang="en-IN" dirty="0"/>
                        <a:t>EPS</a:t>
                      </a:r>
                    </a:p>
                  </a:txBody>
                  <a:tcPr/>
                </a:tc>
                <a:tc>
                  <a:txBody>
                    <a:bodyPr/>
                    <a:lstStyle/>
                    <a:p>
                      <a:pPr algn="ctr"/>
                      <a:r>
                        <a:rPr lang="en-IN" dirty="0"/>
                        <a:t>Qty</a:t>
                      </a:r>
                    </a:p>
                  </a:txBody>
                  <a:tcPr/>
                </a:tc>
                <a:tc>
                  <a:txBody>
                    <a:bodyPr/>
                    <a:lstStyle/>
                    <a:p>
                      <a:pPr algn="ctr"/>
                      <a:r>
                        <a:rPr lang="en-IN" dirty="0"/>
                        <a:t>Earnings</a:t>
                      </a:r>
                    </a:p>
                  </a:txBody>
                  <a:tcPr/>
                </a:tc>
                <a:tc>
                  <a:txBody>
                    <a:bodyPr/>
                    <a:lstStyle/>
                    <a:p>
                      <a:pPr algn="ctr"/>
                      <a:r>
                        <a:rPr lang="en-IN" dirty="0"/>
                        <a:t>Amount </a:t>
                      </a:r>
                    </a:p>
                  </a:txBody>
                  <a:tcPr/>
                </a:tc>
                <a:tc>
                  <a:txBody>
                    <a:bodyPr/>
                    <a:lstStyle/>
                    <a:p>
                      <a:pPr algn="ctr"/>
                      <a:r>
                        <a:rPr lang="en-IN" dirty="0"/>
                        <a:t>P/E</a:t>
                      </a:r>
                    </a:p>
                  </a:txBody>
                  <a:tcPr/>
                </a:tc>
                <a:tc>
                  <a:txBody>
                    <a:bodyPr/>
                    <a:lstStyle/>
                    <a:p>
                      <a:pPr algn="ctr"/>
                      <a:r>
                        <a:rPr lang="en-IN" dirty="0"/>
                        <a:t>Earning Growth</a:t>
                      </a:r>
                    </a:p>
                  </a:txBody>
                  <a:tcPr/>
                </a:tc>
                <a:extLst>
                  <a:ext uri="{0D108BD9-81ED-4DB2-BD59-A6C34878D82A}">
                    <a16:rowId xmlns:a16="http://schemas.microsoft.com/office/drawing/2014/main" val="2206452497"/>
                  </a:ext>
                </a:extLst>
              </a:tr>
              <a:tr h="370840">
                <a:tc>
                  <a:txBody>
                    <a:bodyPr/>
                    <a:lstStyle/>
                    <a:p>
                      <a:pPr algn="ctr"/>
                      <a:r>
                        <a:rPr lang="en-IN" dirty="0"/>
                        <a:t>A</a:t>
                      </a:r>
                    </a:p>
                  </a:txBody>
                  <a:tcPr/>
                </a:tc>
                <a:tc>
                  <a:txBody>
                    <a:bodyPr/>
                    <a:lstStyle/>
                    <a:p>
                      <a:pPr algn="ctr"/>
                      <a:r>
                        <a:rPr lang="en-IN" dirty="0"/>
                        <a:t>10</a:t>
                      </a:r>
                    </a:p>
                  </a:txBody>
                  <a:tcPr/>
                </a:tc>
                <a:tc>
                  <a:txBody>
                    <a:bodyPr/>
                    <a:lstStyle/>
                    <a:p>
                      <a:pPr algn="ctr"/>
                      <a:r>
                        <a:rPr lang="en-IN" dirty="0"/>
                        <a:t>1000</a:t>
                      </a:r>
                    </a:p>
                  </a:txBody>
                  <a:tcPr/>
                </a:tc>
                <a:tc>
                  <a:txBody>
                    <a:bodyPr/>
                    <a:lstStyle/>
                    <a:p>
                      <a:pPr algn="ctr"/>
                      <a:r>
                        <a:rPr lang="en-IN" dirty="0"/>
                        <a:t>10,000</a:t>
                      </a:r>
                    </a:p>
                  </a:txBody>
                  <a:tcPr/>
                </a:tc>
                <a:tc>
                  <a:txBody>
                    <a:bodyPr/>
                    <a:lstStyle/>
                    <a:p>
                      <a:pPr algn="ctr"/>
                      <a:r>
                        <a:rPr lang="en-IN" dirty="0"/>
                        <a:t>2,00,000</a:t>
                      </a:r>
                    </a:p>
                  </a:txBody>
                  <a:tcPr/>
                </a:tc>
                <a:tc>
                  <a:txBody>
                    <a:bodyPr/>
                    <a:lstStyle/>
                    <a:p>
                      <a:pPr algn="ctr"/>
                      <a:r>
                        <a:rPr lang="en-IN" dirty="0"/>
                        <a:t>20</a:t>
                      </a:r>
                    </a:p>
                  </a:txBody>
                  <a:tcPr/>
                </a:tc>
                <a:tc>
                  <a:txBody>
                    <a:bodyPr/>
                    <a:lstStyle/>
                    <a:p>
                      <a:pPr algn="ctr"/>
                      <a:r>
                        <a:rPr lang="en-IN" dirty="0"/>
                        <a:t>15%</a:t>
                      </a:r>
                    </a:p>
                  </a:txBody>
                  <a:tcPr/>
                </a:tc>
                <a:extLst>
                  <a:ext uri="{0D108BD9-81ED-4DB2-BD59-A6C34878D82A}">
                    <a16:rowId xmlns:a16="http://schemas.microsoft.com/office/drawing/2014/main" val="2224776260"/>
                  </a:ext>
                </a:extLst>
              </a:tr>
              <a:tr h="370840">
                <a:tc>
                  <a:txBody>
                    <a:bodyPr/>
                    <a:lstStyle/>
                    <a:p>
                      <a:pPr algn="ctr"/>
                      <a:r>
                        <a:rPr lang="en-IN" dirty="0"/>
                        <a:t>B</a:t>
                      </a:r>
                    </a:p>
                  </a:txBody>
                  <a:tcPr/>
                </a:tc>
                <a:tc>
                  <a:txBody>
                    <a:bodyPr/>
                    <a:lstStyle/>
                    <a:p>
                      <a:pPr algn="ctr"/>
                      <a:r>
                        <a:rPr lang="en-IN" dirty="0"/>
                        <a:t>12</a:t>
                      </a:r>
                    </a:p>
                  </a:txBody>
                  <a:tcPr/>
                </a:tc>
                <a:tc>
                  <a:txBody>
                    <a:bodyPr/>
                    <a:lstStyle/>
                    <a:p>
                      <a:pPr algn="ctr"/>
                      <a:r>
                        <a:rPr lang="en-IN" dirty="0"/>
                        <a:t>1000</a:t>
                      </a:r>
                    </a:p>
                  </a:txBody>
                  <a:tcPr/>
                </a:tc>
                <a:tc>
                  <a:txBody>
                    <a:bodyPr/>
                    <a:lstStyle/>
                    <a:p>
                      <a:pPr algn="ctr"/>
                      <a:r>
                        <a:rPr lang="en-IN" dirty="0"/>
                        <a:t>8,000</a:t>
                      </a:r>
                    </a:p>
                  </a:txBody>
                  <a:tcPr/>
                </a:tc>
                <a:tc>
                  <a:txBody>
                    <a:bodyPr/>
                    <a:lstStyle/>
                    <a:p>
                      <a:pPr algn="ctr"/>
                      <a:r>
                        <a:rPr lang="en-IN" dirty="0"/>
                        <a:t>1,50,000</a:t>
                      </a:r>
                    </a:p>
                  </a:txBody>
                  <a:tcPr/>
                </a:tc>
                <a:tc>
                  <a:txBody>
                    <a:bodyPr/>
                    <a:lstStyle/>
                    <a:p>
                      <a:pPr algn="ctr"/>
                      <a:r>
                        <a:rPr lang="en-IN" dirty="0"/>
                        <a:t>12.5</a:t>
                      </a:r>
                    </a:p>
                  </a:txBody>
                  <a:tcPr/>
                </a:tc>
                <a:tc>
                  <a:txBody>
                    <a:bodyPr/>
                    <a:lstStyle/>
                    <a:p>
                      <a:pPr algn="ctr"/>
                      <a:r>
                        <a:rPr lang="en-IN" dirty="0"/>
                        <a:t>20%</a:t>
                      </a:r>
                    </a:p>
                  </a:txBody>
                  <a:tcPr/>
                </a:tc>
                <a:extLst>
                  <a:ext uri="{0D108BD9-81ED-4DB2-BD59-A6C34878D82A}">
                    <a16:rowId xmlns:a16="http://schemas.microsoft.com/office/drawing/2014/main" val="3718638817"/>
                  </a:ext>
                </a:extLst>
              </a:tr>
              <a:tr h="370840">
                <a:tc>
                  <a:txBody>
                    <a:bodyPr/>
                    <a:lstStyle/>
                    <a:p>
                      <a:pPr algn="ctr"/>
                      <a:r>
                        <a:rPr lang="en-IN" dirty="0"/>
                        <a:t>C</a:t>
                      </a:r>
                    </a:p>
                  </a:txBody>
                  <a:tcPr/>
                </a:tc>
                <a:tc>
                  <a:txBody>
                    <a:bodyPr/>
                    <a:lstStyle/>
                    <a:p>
                      <a:pPr algn="ctr"/>
                      <a:r>
                        <a:rPr lang="en-IN" dirty="0"/>
                        <a:t>8</a:t>
                      </a:r>
                    </a:p>
                  </a:txBody>
                  <a:tcPr/>
                </a:tc>
                <a:tc>
                  <a:txBody>
                    <a:bodyPr/>
                    <a:lstStyle/>
                    <a:p>
                      <a:pPr algn="ctr"/>
                      <a:r>
                        <a:rPr lang="en-IN" dirty="0"/>
                        <a:t>1000</a:t>
                      </a:r>
                    </a:p>
                  </a:txBody>
                  <a:tcPr/>
                </a:tc>
                <a:tc>
                  <a:txBody>
                    <a:bodyPr/>
                    <a:lstStyle/>
                    <a:p>
                      <a:pPr algn="ctr"/>
                      <a:r>
                        <a:rPr lang="en-IN" dirty="0"/>
                        <a:t>12,000</a:t>
                      </a:r>
                    </a:p>
                  </a:txBody>
                  <a:tcPr/>
                </a:tc>
                <a:tc>
                  <a:txBody>
                    <a:bodyPr/>
                    <a:lstStyle/>
                    <a:p>
                      <a:pPr algn="ctr"/>
                      <a:r>
                        <a:rPr lang="en-IN" dirty="0"/>
                        <a:t>2,00,000</a:t>
                      </a:r>
                    </a:p>
                  </a:txBody>
                  <a:tcPr/>
                </a:tc>
                <a:tc>
                  <a:txBody>
                    <a:bodyPr/>
                    <a:lstStyle/>
                    <a:p>
                      <a:pPr algn="ctr"/>
                      <a:r>
                        <a:rPr lang="en-IN" dirty="0"/>
                        <a:t>25</a:t>
                      </a:r>
                    </a:p>
                  </a:txBody>
                  <a:tcPr/>
                </a:tc>
                <a:tc>
                  <a:txBody>
                    <a:bodyPr/>
                    <a:lstStyle/>
                    <a:p>
                      <a:pPr algn="ctr"/>
                      <a:r>
                        <a:rPr lang="en-IN" dirty="0"/>
                        <a:t>30%</a:t>
                      </a:r>
                    </a:p>
                  </a:txBody>
                  <a:tcPr/>
                </a:tc>
                <a:extLst>
                  <a:ext uri="{0D108BD9-81ED-4DB2-BD59-A6C34878D82A}">
                    <a16:rowId xmlns:a16="http://schemas.microsoft.com/office/drawing/2014/main" val="2125827410"/>
                  </a:ext>
                </a:extLst>
              </a:tr>
              <a:tr h="370840">
                <a:tc>
                  <a:txBody>
                    <a:bodyPr/>
                    <a:lstStyle/>
                    <a:p>
                      <a:pPr algn="ctr"/>
                      <a:r>
                        <a:rPr lang="en-IN" dirty="0"/>
                        <a:t>D</a:t>
                      </a:r>
                    </a:p>
                  </a:txBody>
                  <a:tcPr/>
                </a:tc>
                <a:tc>
                  <a:txBody>
                    <a:bodyPr/>
                    <a:lstStyle/>
                    <a:p>
                      <a:pPr algn="ctr"/>
                      <a:r>
                        <a:rPr lang="en-IN" dirty="0"/>
                        <a:t>14</a:t>
                      </a:r>
                    </a:p>
                  </a:txBody>
                  <a:tcPr/>
                </a:tc>
                <a:tc>
                  <a:txBody>
                    <a:bodyPr/>
                    <a:lstStyle/>
                    <a:p>
                      <a:pPr algn="ctr"/>
                      <a:r>
                        <a:rPr lang="en-IN" dirty="0"/>
                        <a:t>1000</a:t>
                      </a:r>
                    </a:p>
                  </a:txBody>
                  <a:tcPr/>
                </a:tc>
                <a:tc>
                  <a:txBody>
                    <a:bodyPr/>
                    <a:lstStyle/>
                    <a:p>
                      <a:pPr algn="ctr"/>
                      <a:r>
                        <a:rPr lang="en-IN" dirty="0"/>
                        <a:t>14,000</a:t>
                      </a:r>
                    </a:p>
                  </a:txBody>
                  <a:tcPr/>
                </a:tc>
                <a:tc>
                  <a:txBody>
                    <a:bodyPr/>
                    <a:lstStyle/>
                    <a:p>
                      <a:pPr algn="ctr"/>
                      <a:r>
                        <a:rPr lang="en-IN" dirty="0"/>
                        <a:t>1,00,000</a:t>
                      </a:r>
                    </a:p>
                  </a:txBody>
                  <a:tcPr/>
                </a:tc>
                <a:tc>
                  <a:txBody>
                    <a:bodyPr/>
                    <a:lstStyle/>
                    <a:p>
                      <a:pPr algn="ctr"/>
                      <a:r>
                        <a:rPr lang="en-IN" dirty="0"/>
                        <a:t>7.1</a:t>
                      </a:r>
                    </a:p>
                  </a:txBody>
                  <a:tcPr/>
                </a:tc>
                <a:tc>
                  <a:txBody>
                    <a:bodyPr/>
                    <a:lstStyle/>
                    <a:p>
                      <a:pPr algn="ctr"/>
                      <a:r>
                        <a:rPr lang="en-IN" dirty="0"/>
                        <a:t>17%</a:t>
                      </a:r>
                    </a:p>
                  </a:txBody>
                  <a:tcPr/>
                </a:tc>
                <a:extLst>
                  <a:ext uri="{0D108BD9-81ED-4DB2-BD59-A6C34878D82A}">
                    <a16:rowId xmlns:a16="http://schemas.microsoft.com/office/drawing/2014/main" val="2005975310"/>
                  </a:ext>
                </a:extLst>
              </a:tr>
              <a:tr h="370840">
                <a:tc>
                  <a:txBody>
                    <a:bodyPr/>
                    <a:lstStyle/>
                    <a:p>
                      <a:endParaRPr lang="en-IN"/>
                    </a:p>
                  </a:txBody>
                  <a:tcPr/>
                </a:tc>
                <a:tc>
                  <a:txBody>
                    <a:bodyPr/>
                    <a:lstStyle/>
                    <a:p>
                      <a:pPr algn="ctr"/>
                      <a:endParaRPr lang="en-IN" dirty="0"/>
                    </a:p>
                  </a:txBody>
                  <a:tcPr/>
                </a:tc>
                <a:tc>
                  <a:txBody>
                    <a:bodyPr/>
                    <a:lstStyle/>
                    <a:p>
                      <a:pPr algn="ctr"/>
                      <a:endParaRPr lang="en-IN" dirty="0"/>
                    </a:p>
                  </a:txBody>
                  <a:tcPr/>
                </a:tc>
                <a:tc>
                  <a:txBody>
                    <a:bodyPr/>
                    <a:lstStyle/>
                    <a:p>
                      <a:pPr algn="ctr"/>
                      <a:r>
                        <a:rPr lang="en-IN" dirty="0"/>
                        <a:t>44,000</a:t>
                      </a:r>
                    </a:p>
                  </a:txBody>
                  <a:tcPr/>
                </a:tc>
                <a:tc>
                  <a:txBody>
                    <a:bodyPr/>
                    <a:lstStyle/>
                    <a:p>
                      <a:pPr algn="ctr"/>
                      <a:r>
                        <a:rPr lang="en-IN" dirty="0"/>
                        <a:t>6,50,000</a:t>
                      </a:r>
                    </a:p>
                  </a:txBody>
                  <a:tcPr/>
                </a:tc>
                <a:tc>
                  <a:txBody>
                    <a:bodyPr/>
                    <a:lstStyle/>
                    <a:p>
                      <a:pPr algn="ctr"/>
                      <a:r>
                        <a:rPr lang="en-IN" sz="2000" b="1" dirty="0">
                          <a:solidFill>
                            <a:srgbClr val="0070C0"/>
                          </a:solidFill>
                        </a:rPr>
                        <a:t>14.8</a:t>
                      </a:r>
                    </a:p>
                  </a:txBody>
                  <a:tcPr/>
                </a:tc>
                <a:tc>
                  <a:txBody>
                    <a:bodyPr/>
                    <a:lstStyle/>
                    <a:p>
                      <a:pPr algn="ctr"/>
                      <a:r>
                        <a:rPr lang="en-IN" sz="2000" b="1" dirty="0">
                          <a:solidFill>
                            <a:srgbClr val="0070C0"/>
                          </a:solidFill>
                        </a:rPr>
                        <a:t>21%</a:t>
                      </a:r>
                    </a:p>
                  </a:txBody>
                  <a:tcPr/>
                </a:tc>
                <a:extLst>
                  <a:ext uri="{0D108BD9-81ED-4DB2-BD59-A6C34878D82A}">
                    <a16:rowId xmlns:a16="http://schemas.microsoft.com/office/drawing/2014/main" val="3673563107"/>
                  </a:ext>
                </a:extLst>
              </a:tr>
            </a:tbl>
          </a:graphicData>
        </a:graphic>
      </p:graphicFrame>
    </p:spTree>
    <p:extLst>
      <p:ext uri="{BB962C8B-B14F-4D97-AF65-F5344CB8AC3E}">
        <p14:creationId xmlns:p14="http://schemas.microsoft.com/office/powerpoint/2010/main" val="52244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BB82D-66E4-38B8-138E-F016BCD2CFFA}"/>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D21AE81-A0AE-D4F9-6A2D-C9C3EDE696BE}"/>
              </a:ext>
            </a:extLst>
          </p:cNvPr>
          <p:cNvSpPr>
            <a:spLocks noGrp="1"/>
          </p:cNvSpPr>
          <p:nvPr>
            <p:ph type="sldNum" sz="quarter" idx="12"/>
          </p:nvPr>
        </p:nvSpPr>
        <p:spPr/>
        <p:txBody>
          <a:bodyPr/>
          <a:lstStyle/>
          <a:p>
            <a:fld id="{71FA2017-4488-4033-A37E-4064B866FEA5}" type="slidenum">
              <a:rPr lang="en-US" smtClean="0"/>
              <a:pPr/>
              <a:t>25</a:t>
            </a:fld>
            <a:endParaRPr lang="en-US" dirty="0"/>
          </a:p>
        </p:txBody>
      </p:sp>
      <p:sp>
        <p:nvSpPr>
          <p:cNvPr id="3" name="Content Placeholder 2">
            <a:extLst>
              <a:ext uri="{FF2B5EF4-FFF2-40B4-BE49-F238E27FC236}">
                <a16:creationId xmlns:a16="http://schemas.microsoft.com/office/drawing/2014/main" id="{1CB1E1C9-4B02-7C57-BCBE-E10EF01EB98F}"/>
              </a:ext>
            </a:extLst>
          </p:cNvPr>
          <p:cNvSpPr>
            <a:spLocks noGrp="1"/>
          </p:cNvSpPr>
          <p:nvPr>
            <p:ph idx="1"/>
          </p:nvPr>
        </p:nvSpPr>
        <p:spPr>
          <a:xfrm>
            <a:off x="807528" y="2895600"/>
            <a:ext cx="7928538" cy="1036320"/>
          </a:xfrm>
        </p:spPr>
        <p:txBody>
          <a:bodyPr>
            <a:noAutofit/>
          </a:bodyPr>
          <a:lstStyle/>
          <a:p>
            <a:pPr marL="0" lvl="1" indent="0">
              <a:lnSpc>
                <a:spcPct val="100000"/>
              </a:lnSpc>
              <a:spcBef>
                <a:spcPts val="1000"/>
              </a:spcBef>
              <a:spcAft>
                <a:spcPts val="1200"/>
              </a:spcAft>
              <a:buNone/>
            </a:pPr>
            <a:r>
              <a:rPr lang="en-US" sz="3200" dirty="0">
                <a:latin typeface="Book Antiqua" panose="02040602050305030304" pitchFamily="18" charset="0"/>
              </a:rPr>
              <a:t>Be a long-term optimist - The market always comes back </a:t>
            </a:r>
          </a:p>
        </p:txBody>
      </p:sp>
      <p:sp>
        <p:nvSpPr>
          <p:cNvPr id="2" name="Title 1">
            <a:extLst>
              <a:ext uri="{FF2B5EF4-FFF2-40B4-BE49-F238E27FC236}">
                <a16:creationId xmlns:a16="http://schemas.microsoft.com/office/drawing/2014/main" id="{5614C7C6-0C98-6CE9-4BF0-98022CABD1C4}"/>
              </a:ext>
            </a:extLst>
          </p:cNvPr>
          <p:cNvSpPr txBox="1">
            <a:spLocks/>
          </p:cNvSpPr>
          <p:nvPr/>
        </p:nvSpPr>
        <p:spPr>
          <a:xfrm>
            <a:off x="139699" y="123825"/>
            <a:ext cx="8094339" cy="560296"/>
          </a:xfrm>
          <a:prstGeom prst="rect">
            <a:avLst/>
          </a:prstGeom>
          <a:solidFill>
            <a:srgbClr val="FF9900"/>
          </a:solidFill>
        </p:spPr>
        <p:txBody>
          <a:bodyPr vert="horz" lIns="91440" tIns="0" rIns="91440" bIns="0" rtlCol="0" anchor="ctr">
            <a:normAutofit/>
          </a:bodyPr>
          <a:lstStyle>
            <a:lvl1pPr algn="l" defTabSz="914400" rtl="0" eaLnBrk="1" latinLnBrk="0" hangingPunct="1">
              <a:lnSpc>
                <a:spcPct val="85000"/>
              </a:lnSpc>
              <a:spcBef>
                <a:spcPct val="0"/>
              </a:spcBef>
              <a:buNone/>
              <a:defRPr sz="3200" b="1" kern="1200">
                <a:solidFill>
                  <a:schemeClr val="accent1"/>
                </a:solidFill>
                <a:latin typeface="+mj-lt"/>
                <a:ea typeface="+mj-ea"/>
                <a:cs typeface="+mj-cs"/>
              </a:defRPr>
            </a:lvl1pPr>
          </a:lstStyle>
          <a:p>
            <a:pPr algn="ctr"/>
            <a:r>
              <a:rPr lang="en-US" dirty="0">
                <a:solidFill>
                  <a:schemeClr val="tx1"/>
                </a:solidFill>
                <a:latin typeface="Book Antiqua" panose="02040602050305030304" pitchFamily="18" charset="0"/>
                <a:cs typeface="Arial" panose="020B0604020202020204" pitchFamily="34" charset="0"/>
              </a:rPr>
              <a:t>Rational Optimist</a:t>
            </a:r>
          </a:p>
        </p:txBody>
      </p:sp>
    </p:spTree>
    <p:extLst>
      <p:ext uri="{BB962C8B-B14F-4D97-AF65-F5344CB8AC3E}">
        <p14:creationId xmlns:p14="http://schemas.microsoft.com/office/powerpoint/2010/main" val="102414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1FA2017-4488-4033-A37E-4064B866FEA5}" type="slidenum">
              <a:rPr lang="en-US" smtClean="0"/>
              <a:pPr/>
              <a:t>26</a:t>
            </a:fld>
            <a:endParaRPr lang="en-US" dirty="0"/>
          </a:p>
        </p:txBody>
      </p:sp>
      <p:sp>
        <p:nvSpPr>
          <p:cNvPr id="3" name="Content Placeholder 2"/>
          <p:cNvSpPr>
            <a:spLocks noGrp="1"/>
          </p:cNvSpPr>
          <p:nvPr>
            <p:ph idx="1"/>
          </p:nvPr>
        </p:nvSpPr>
        <p:spPr>
          <a:xfrm>
            <a:off x="403906" y="1295400"/>
            <a:ext cx="8229600" cy="1828800"/>
          </a:xfrm>
        </p:spPr>
        <p:txBody>
          <a:bodyPr>
            <a:noAutofit/>
          </a:bodyPr>
          <a:lstStyle/>
          <a:p>
            <a:pPr>
              <a:buFont typeface="Wingdings" panose="05000000000000000000" pitchFamily="2" charset="2"/>
              <a:buChar char="Ø"/>
            </a:pPr>
            <a:r>
              <a:rPr lang="en-US" sz="3200" b="1" dirty="0">
                <a:latin typeface="Book Antiqua" panose="02040602050305030304" pitchFamily="18" charset="0"/>
              </a:rPr>
              <a:t>Site</a:t>
            </a:r>
            <a:r>
              <a:rPr lang="en-US" sz="3200" dirty="0">
                <a:latin typeface="Book Antiqua" panose="02040602050305030304" pitchFamily="18" charset="0"/>
              </a:rPr>
              <a:t>: rccapitalmanagement.com</a:t>
            </a:r>
          </a:p>
          <a:p>
            <a:pPr>
              <a:buFont typeface="Wingdings" panose="05000000000000000000" pitchFamily="2" charset="2"/>
              <a:buChar char="Ø"/>
            </a:pPr>
            <a:r>
              <a:rPr lang="en-US" sz="3200" b="1" dirty="0">
                <a:latin typeface="Book Antiqua" panose="02040602050305030304" pitchFamily="18" charset="0"/>
              </a:rPr>
              <a:t>Email</a:t>
            </a:r>
            <a:r>
              <a:rPr lang="en-US" sz="3200" dirty="0">
                <a:latin typeface="Book Antiqua" panose="02040602050305030304" pitchFamily="18" charset="0"/>
              </a:rPr>
              <a:t>: enquiry@rccapitalmanagement.com</a:t>
            </a:r>
          </a:p>
          <a:p>
            <a:pPr>
              <a:buFont typeface="Wingdings" panose="05000000000000000000" pitchFamily="2" charset="2"/>
              <a:buChar char="Ø"/>
            </a:pPr>
            <a:r>
              <a:rPr lang="en-US" sz="3200" b="1" dirty="0">
                <a:latin typeface="Book Antiqua" panose="02040602050305030304" pitchFamily="18" charset="0"/>
              </a:rPr>
              <a:t>Blog</a:t>
            </a:r>
            <a:r>
              <a:rPr lang="en-US" sz="3200" dirty="0">
                <a:latin typeface="Book Antiqua" panose="02040602050305030304" pitchFamily="18" charset="0"/>
              </a:rPr>
              <a:t>: valueinvestorindia.com</a:t>
            </a:r>
          </a:p>
        </p:txBody>
      </p:sp>
      <p:sp>
        <p:nvSpPr>
          <p:cNvPr id="4" name="Title 1">
            <a:extLst>
              <a:ext uri="{FF2B5EF4-FFF2-40B4-BE49-F238E27FC236}">
                <a16:creationId xmlns:a16="http://schemas.microsoft.com/office/drawing/2014/main" id="{AF0FD56E-72A9-E336-A17C-5580DE9ED95E}"/>
              </a:ext>
            </a:extLst>
          </p:cNvPr>
          <p:cNvSpPr txBox="1">
            <a:spLocks/>
          </p:cNvSpPr>
          <p:nvPr/>
        </p:nvSpPr>
        <p:spPr>
          <a:xfrm>
            <a:off x="139699" y="123825"/>
            <a:ext cx="8094339" cy="560296"/>
          </a:xfrm>
          <a:prstGeom prst="rect">
            <a:avLst/>
          </a:prstGeom>
          <a:solidFill>
            <a:srgbClr val="FF9900"/>
          </a:solidFill>
        </p:spPr>
        <p:txBody>
          <a:bodyPr vert="horz" lIns="91440" tIns="0" rIns="91440" bIns="0" rtlCol="0" anchor="ctr">
            <a:normAutofit/>
          </a:bodyPr>
          <a:lstStyle>
            <a:lvl1pPr algn="l" defTabSz="914400" rtl="0" eaLnBrk="1" latinLnBrk="0" hangingPunct="1">
              <a:lnSpc>
                <a:spcPct val="85000"/>
              </a:lnSpc>
              <a:spcBef>
                <a:spcPct val="0"/>
              </a:spcBef>
              <a:buNone/>
              <a:defRPr sz="3200" b="1" kern="1200">
                <a:solidFill>
                  <a:schemeClr val="accent1"/>
                </a:solidFill>
                <a:latin typeface="+mj-lt"/>
                <a:ea typeface="+mj-ea"/>
                <a:cs typeface="+mj-cs"/>
              </a:defRPr>
            </a:lvl1pPr>
          </a:lstStyle>
          <a:p>
            <a:pPr algn="ctr"/>
            <a:r>
              <a:rPr lang="en-US" dirty="0">
                <a:solidFill>
                  <a:schemeClr val="tx1"/>
                </a:solidFill>
                <a:latin typeface="Book Antiqua" panose="02040602050305030304" pitchFamily="18" charset="0"/>
                <a:cs typeface="Arial" panose="020B0604020202020204" pitchFamily="34" charset="0"/>
              </a:rPr>
              <a:t>Contact Us</a:t>
            </a:r>
          </a:p>
        </p:txBody>
      </p:sp>
      <p:pic>
        <p:nvPicPr>
          <p:cNvPr id="7" name="Picture 6" descr="A close-up of a document&#10;&#10;AI-generated content may be incorrect.">
            <a:extLst>
              <a:ext uri="{FF2B5EF4-FFF2-40B4-BE49-F238E27FC236}">
                <a16:creationId xmlns:a16="http://schemas.microsoft.com/office/drawing/2014/main" id="{1FA0F6D8-901B-BBC0-2613-01262D2A1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581400"/>
            <a:ext cx="6477000" cy="2156203"/>
          </a:xfrm>
          <a:prstGeom prst="rect">
            <a:avLst/>
          </a:prstGeom>
        </p:spPr>
      </p:pic>
    </p:spTree>
    <p:extLst>
      <p:ext uri="{BB962C8B-B14F-4D97-AF65-F5344CB8AC3E}">
        <p14:creationId xmlns:p14="http://schemas.microsoft.com/office/powerpoint/2010/main" val="194458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66CF8B8E-CD63-C026-954F-7A705139C12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78F9517-8381-5285-A133-BF9B17A4E77D}"/>
              </a:ext>
            </a:extLst>
          </p:cNvPr>
          <p:cNvSpPr txBox="1">
            <a:spLocks/>
          </p:cNvSpPr>
          <p:nvPr/>
        </p:nvSpPr>
        <p:spPr>
          <a:xfrm>
            <a:off x="228599" y="123825"/>
            <a:ext cx="8001001" cy="560296"/>
          </a:xfrm>
          <a:prstGeom prst="rect">
            <a:avLst/>
          </a:prstGeom>
          <a:solidFill>
            <a:srgbClr val="FF9900"/>
          </a:solidFill>
        </p:spPr>
        <p:txBody>
          <a:bodyPr vert="horz" lIns="91440" tIns="0" rIns="91440" bIns="0" rtlCol="0" anchor="ctr">
            <a:normAutofit/>
          </a:bodyPr>
          <a:lstStyle>
            <a:lvl1pPr algn="l" defTabSz="914400" rtl="0" eaLnBrk="1" latinLnBrk="0" hangingPunct="1">
              <a:lnSpc>
                <a:spcPct val="85000"/>
              </a:lnSpc>
              <a:spcBef>
                <a:spcPct val="0"/>
              </a:spcBef>
              <a:buNone/>
              <a:defRPr sz="3200" b="1" kern="1200">
                <a:solidFill>
                  <a:schemeClr val="accent1"/>
                </a:solidFill>
                <a:latin typeface="+mj-lt"/>
                <a:ea typeface="+mj-ea"/>
                <a:cs typeface="+mj-cs"/>
              </a:defRPr>
            </a:lvl1pPr>
          </a:lstStyle>
          <a:p>
            <a:pPr algn="ctr"/>
            <a:r>
              <a:rPr lang="en" dirty="0">
                <a:solidFill>
                  <a:schemeClr val="tx1"/>
                </a:solidFill>
                <a:latin typeface="Book Antiqua" panose="02040602050305030304" pitchFamily="18" charset="0"/>
                <a:ea typeface="Calibri"/>
                <a:cs typeface="Calibri"/>
                <a:sym typeface="Calibri"/>
              </a:rPr>
              <a:t>Disclaimer</a:t>
            </a:r>
            <a:endParaRPr lang="en-US" dirty="0">
              <a:solidFill>
                <a:schemeClr val="tx1"/>
              </a:solidFill>
              <a:latin typeface="Book Antiqua" panose="02040602050305030304" pitchFamily="18" charset="0"/>
              <a:cs typeface="Arial" panose="020B0604020202020204" pitchFamily="34" charset="0"/>
            </a:endParaRPr>
          </a:p>
        </p:txBody>
      </p:sp>
      <p:sp>
        <p:nvSpPr>
          <p:cNvPr id="3" name="Google Shape;60;p14">
            <a:extLst>
              <a:ext uri="{FF2B5EF4-FFF2-40B4-BE49-F238E27FC236}">
                <a16:creationId xmlns:a16="http://schemas.microsoft.com/office/drawing/2014/main" id="{72452F56-AFFC-F15B-CEE0-6BE1117FD534}"/>
              </a:ext>
            </a:extLst>
          </p:cNvPr>
          <p:cNvSpPr txBox="1">
            <a:spLocks/>
          </p:cNvSpPr>
          <p:nvPr/>
        </p:nvSpPr>
        <p:spPr>
          <a:xfrm>
            <a:off x="242400" y="685799"/>
            <a:ext cx="8520600" cy="5886224"/>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Clr>
                <a:schemeClr val="accent1"/>
              </a:buClr>
              <a:buSzPct val="90000"/>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400"/>
              </a:spcBef>
              <a:buClr>
                <a:schemeClr val="accent1"/>
              </a:buClr>
              <a:buSzPct val="90000"/>
              <a:buFont typeface="Arial" panose="020B0604020202020204"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3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3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300"/>
              </a:spcBef>
              <a:buClr>
                <a:schemeClr val="accent1"/>
              </a:buClr>
              <a:buSzPct val="90000"/>
              <a:buFont typeface="Arial" panose="020B0604020202020204" pitchFamily="34" charset="0"/>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300"/>
              </a:spcBef>
              <a:buClr>
                <a:schemeClr val="accent1"/>
              </a:buClr>
              <a:buSzPct val="90000"/>
              <a:buFont typeface="Arial" panose="020B0604020202020204" pitchFamily="34" charset="0"/>
              <a:buChar char="–"/>
              <a:defRPr sz="1600" kern="1200">
                <a:solidFill>
                  <a:schemeClr val="tx1"/>
                </a:solidFill>
                <a:latin typeface="+mn-lt"/>
                <a:ea typeface="+mn-ea"/>
                <a:cs typeface="+mn-cs"/>
              </a:defRPr>
            </a:lvl6pPr>
            <a:lvl7pPr marL="1874520" indent="-228600" algn="l" defTabSz="914400" rtl="0" eaLnBrk="1" latinLnBrk="0" hangingPunct="1">
              <a:lnSpc>
                <a:spcPct val="90000"/>
              </a:lnSpc>
              <a:spcBef>
                <a:spcPts val="300"/>
              </a:spcBef>
              <a:buClr>
                <a:schemeClr val="accent1"/>
              </a:buClr>
              <a:buSzPct val="90000"/>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300"/>
              </a:spcBef>
              <a:buClr>
                <a:schemeClr val="accent1"/>
              </a:buClr>
              <a:buSzPct val="90000"/>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300"/>
              </a:spcBef>
              <a:buClr>
                <a:schemeClr val="accent1"/>
              </a:buClr>
              <a:buSzPct val="90000"/>
              <a:buFont typeface="Arial" panose="020B0604020202020204" pitchFamily="34" charset="0"/>
              <a:buChar char="•"/>
              <a:defRPr sz="1600" kern="1200">
                <a:solidFill>
                  <a:schemeClr val="tx1"/>
                </a:solidFill>
                <a:latin typeface="+mn-lt"/>
                <a:ea typeface="+mn-ea"/>
                <a:cs typeface="+mn-cs"/>
              </a:defRPr>
            </a:lvl9pPr>
          </a:lstStyle>
          <a:p>
            <a:pPr marL="457200" indent="-381000" algn="just">
              <a:spcBef>
                <a:spcPts val="700"/>
              </a:spcBef>
              <a:buClr>
                <a:schemeClr val="dk1"/>
              </a:buClr>
              <a:buSzPts val="2400"/>
              <a:buFont typeface="Wingdings" panose="05000000000000000000" pitchFamily="2" charset="2"/>
              <a:buChar char="Ø"/>
            </a:pPr>
            <a:r>
              <a:rPr lang="en-IN" sz="1800" dirty="0">
                <a:effectLst/>
                <a:latin typeface="Book Antiqua" panose="02040602050305030304" pitchFamily="18" charset="0"/>
                <a:ea typeface="Calibri" panose="020F0502020204030204" pitchFamily="34" charset="0"/>
                <a:cs typeface="Mangal" panose="02040503050203030202" pitchFamily="18" charset="0"/>
              </a:rPr>
              <a:t>This presentation is published by RC Capital Management – SEBI Registered Investment Advisor (INA000004088). </a:t>
            </a:r>
          </a:p>
          <a:p>
            <a:pPr marL="457200" indent="-381000" algn="just">
              <a:spcBef>
                <a:spcPts val="700"/>
              </a:spcBef>
              <a:buClr>
                <a:schemeClr val="dk1"/>
              </a:buClr>
              <a:buSzPts val="2400"/>
              <a:buFont typeface="Wingdings" panose="05000000000000000000" pitchFamily="2" charset="2"/>
              <a:buChar char="Ø"/>
            </a:pPr>
            <a:r>
              <a:rPr lang="en-US" sz="1800" dirty="0">
                <a:solidFill>
                  <a:schemeClr val="dk1"/>
                </a:solidFill>
                <a:latin typeface="Book Antiqua" panose="02040602050305030304" pitchFamily="18" charset="0"/>
                <a:ea typeface="Calibri"/>
                <a:cs typeface="Calibri"/>
                <a:sym typeface="Calibri"/>
              </a:rPr>
              <a:t>The content of this presentation is only for the information and education of the participants and not to be construed as investment advice. Please consult your financial advisor before acting on it.</a:t>
            </a:r>
          </a:p>
          <a:p>
            <a:pPr marL="457200" indent="-381000" algn="just">
              <a:spcBef>
                <a:spcPts val="700"/>
              </a:spcBef>
              <a:buClr>
                <a:schemeClr val="dk1"/>
              </a:buClr>
              <a:buSzPts val="2400"/>
              <a:buFont typeface="Wingdings" panose="05000000000000000000" pitchFamily="2" charset="2"/>
              <a:buChar char="Ø"/>
            </a:pPr>
            <a:r>
              <a:rPr lang="en-IN" sz="1800" dirty="0">
                <a:effectLst/>
                <a:latin typeface="Book Antiqua" panose="02040602050305030304" pitchFamily="18" charset="0"/>
                <a:ea typeface="Calibri" panose="020F0502020204030204" pitchFamily="34" charset="0"/>
                <a:cs typeface="Mangal" panose="02040503050203030202" pitchFamily="18" charset="0"/>
              </a:rPr>
              <a:t>RC Capital Management may have recommended any of the securities mentioned in this presentation to its clients in the past. However, this is not a recommendation to buy / hold / sell the stock at the time of publishing this presentation.</a:t>
            </a:r>
            <a:r>
              <a:rPr lang="en" sz="1800" dirty="0">
                <a:solidFill>
                  <a:schemeClr val="dk1"/>
                </a:solidFill>
                <a:latin typeface="Book Antiqua" panose="02040602050305030304" pitchFamily="18" charset="0"/>
                <a:ea typeface="Calibri"/>
                <a:cs typeface="Calibri"/>
                <a:sym typeface="Calibri"/>
              </a:rPr>
              <a:t> </a:t>
            </a:r>
          </a:p>
          <a:p>
            <a:pPr marL="457200" indent="-381000" algn="just">
              <a:spcBef>
                <a:spcPts val="700"/>
              </a:spcBef>
              <a:buClr>
                <a:schemeClr val="dk1"/>
              </a:buClr>
              <a:buSzPts val="2400"/>
              <a:buFont typeface="Wingdings" panose="05000000000000000000" pitchFamily="2" charset="2"/>
              <a:buChar char="Ø"/>
            </a:pPr>
            <a:r>
              <a:rPr lang="en-IN" sz="1800" dirty="0">
                <a:effectLst/>
                <a:latin typeface="Book Antiqua" panose="02040602050305030304" pitchFamily="18" charset="0"/>
                <a:ea typeface="Calibri" panose="020F0502020204030204" pitchFamily="34" charset="0"/>
                <a:cs typeface="Mangal" panose="02040503050203030202" pitchFamily="18" charset="0"/>
              </a:rPr>
              <a:t>RC Capital Management does not hold any position in any of the securities mentioned in the presentation at the time of publishing the report. Its partners may hold a position in these securities in their individual capacity at the time of publishing the report.</a:t>
            </a:r>
          </a:p>
          <a:p>
            <a:pPr marL="457200" indent="-381000" algn="just">
              <a:spcBef>
                <a:spcPts val="700"/>
              </a:spcBef>
              <a:buClr>
                <a:schemeClr val="dk1"/>
              </a:buClr>
              <a:buSzPts val="2400"/>
              <a:buFont typeface="Wingdings" panose="05000000000000000000" pitchFamily="2" charset="2"/>
              <a:buChar char="Ø"/>
            </a:pPr>
            <a:r>
              <a:rPr lang="en-IN" sz="1800" dirty="0">
                <a:effectLst/>
                <a:latin typeface="Book Antiqua" panose="02040602050305030304" pitchFamily="18" charset="0"/>
                <a:ea typeface="Calibri" panose="020F0502020204030204" pitchFamily="34" charset="0"/>
                <a:cs typeface="Mangal" panose="02040503050203030202" pitchFamily="18" charset="0"/>
              </a:rPr>
              <a:t>Neither RC Capital Management nor its partners have received any compensation from any company mentioned in this report for the preparation of this presentation</a:t>
            </a:r>
          </a:p>
          <a:p>
            <a:pPr marL="457200" indent="-381000" algn="just">
              <a:spcBef>
                <a:spcPts val="700"/>
              </a:spcBef>
              <a:buClr>
                <a:schemeClr val="dk1"/>
              </a:buClr>
              <a:buSzPts val="2400"/>
              <a:buFont typeface="Wingdings" panose="05000000000000000000" pitchFamily="2" charset="2"/>
              <a:buChar char="Ø"/>
            </a:pPr>
            <a:r>
              <a:rPr lang="en-IN" sz="1800" dirty="0">
                <a:effectLst/>
                <a:latin typeface="Book Antiqua" panose="02040602050305030304" pitchFamily="18" charset="0"/>
                <a:ea typeface="Calibri" panose="020F0502020204030204" pitchFamily="34" charset="0"/>
                <a:cs typeface="Mangal" panose="02040503050203030202" pitchFamily="18" charset="0"/>
              </a:rPr>
              <a:t>There is no conflict of interest for RC Capital Management / it’s partners due to publishing this report.</a:t>
            </a:r>
          </a:p>
          <a:p>
            <a:pPr marL="457200" indent="-381000" algn="just">
              <a:spcBef>
                <a:spcPts val="700"/>
              </a:spcBef>
              <a:buClr>
                <a:schemeClr val="dk1"/>
              </a:buClr>
              <a:buSzPts val="2400"/>
              <a:buFont typeface="Wingdings" panose="05000000000000000000" pitchFamily="2" charset="2"/>
              <a:buChar char="Ø"/>
            </a:pPr>
            <a:r>
              <a:rPr lang="en-IN" sz="1800" dirty="0">
                <a:latin typeface="Book Antiqua" panose="02040602050305030304" pitchFamily="18" charset="0"/>
                <a:ea typeface="Calibri" panose="020F0502020204030204" pitchFamily="34" charset="0"/>
                <a:cs typeface="Mangal" panose="02040503050203030202" pitchFamily="18" charset="0"/>
              </a:rPr>
              <a:t>Registration granted by SEBI, enlistment with IAASB and certification from NISM in no way guarantee performance of the IA or provide any assurance of returns to investors.</a:t>
            </a:r>
            <a:endParaRPr lang="en-US" sz="1800" dirty="0">
              <a:latin typeface="Book Antiqua" panose="02040602050305030304" pitchFamily="18" charset="0"/>
              <a:ea typeface="Calibri" panose="020F0502020204030204" pitchFamily="34" charset="0"/>
              <a:cs typeface="Mangal" panose="02040503050203030202" pitchFamily="18" charset="0"/>
              <a:sym typeface="Calibri"/>
            </a:endParaRPr>
          </a:p>
          <a:p>
            <a:pPr marL="76200" indent="0" algn="just">
              <a:spcBef>
                <a:spcPts val="700"/>
              </a:spcBef>
              <a:buClr>
                <a:schemeClr val="dk1"/>
              </a:buClr>
              <a:buSzPts val="2400"/>
              <a:buNone/>
            </a:pPr>
            <a:endParaRPr lang="en-US" dirty="0">
              <a:solidFill>
                <a:schemeClr val="dk1"/>
              </a:solidFill>
              <a:latin typeface="Book Antiqua" panose="02040602050305030304" pitchFamily="18" charset="0"/>
              <a:ea typeface="Calibri"/>
              <a:cs typeface="Calibri"/>
              <a:sym typeface="Calibri"/>
            </a:endParaRPr>
          </a:p>
          <a:p>
            <a:pPr marL="76200" indent="0" algn="just">
              <a:spcBef>
                <a:spcPts val="0"/>
              </a:spcBef>
              <a:buClr>
                <a:schemeClr val="dk1"/>
              </a:buClr>
              <a:buSzPts val="2400"/>
              <a:buNone/>
            </a:pPr>
            <a:endParaRPr lang="en-US" dirty="0">
              <a:solidFill>
                <a:schemeClr val="dk1"/>
              </a:solidFill>
              <a:latin typeface="Book Antiqua" panose="02040602050305030304" pitchFamily="18" charset="0"/>
              <a:ea typeface="Calibri"/>
              <a:cs typeface="Calibri"/>
              <a:sym typeface="Calibri"/>
            </a:endParaRPr>
          </a:p>
          <a:p>
            <a:pPr marL="76200" indent="0" algn="just">
              <a:spcBef>
                <a:spcPts val="0"/>
              </a:spcBef>
              <a:buClr>
                <a:schemeClr val="dk1"/>
              </a:buClr>
              <a:buSzPts val="2400"/>
              <a:buNone/>
            </a:pPr>
            <a:endParaRPr lang="en-US" dirty="0">
              <a:solidFill>
                <a:schemeClr val="dk1"/>
              </a:solidFill>
              <a:latin typeface="Book Antiqua" panose="02040602050305030304" pitchFamily="18" charset="0"/>
              <a:ea typeface="Calibri"/>
              <a:cs typeface="Calibri"/>
              <a:sym typeface="Calibri"/>
            </a:endParaRPr>
          </a:p>
        </p:txBody>
      </p:sp>
    </p:spTree>
    <p:extLst>
      <p:ext uri="{BB962C8B-B14F-4D97-AF65-F5344CB8AC3E}">
        <p14:creationId xmlns:p14="http://schemas.microsoft.com/office/powerpoint/2010/main" val="1247752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1FA2017-4488-4033-A37E-4064B866FEA5}" type="slidenum">
              <a:rPr lang="en-US" smtClean="0"/>
              <a:pPr/>
              <a:t>4</a:t>
            </a:fld>
            <a:endParaRPr lang="en-US" dirty="0"/>
          </a:p>
        </p:txBody>
      </p:sp>
      <p:sp>
        <p:nvSpPr>
          <p:cNvPr id="9" name="Title 1">
            <a:extLst>
              <a:ext uri="{FF2B5EF4-FFF2-40B4-BE49-F238E27FC236}">
                <a16:creationId xmlns:a16="http://schemas.microsoft.com/office/drawing/2014/main" id="{40FB36F6-44C0-4DC2-950E-CC48CAD85432}"/>
              </a:ext>
            </a:extLst>
          </p:cNvPr>
          <p:cNvSpPr txBox="1">
            <a:spLocks/>
          </p:cNvSpPr>
          <p:nvPr/>
        </p:nvSpPr>
        <p:spPr>
          <a:xfrm>
            <a:off x="139699" y="123825"/>
            <a:ext cx="8094339" cy="560296"/>
          </a:xfrm>
          <a:prstGeom prst="rect">
            <a:avLst/>
          </a:prstGeom>
          <a:solidFill>
            <a:srgbClr val="FF9900"/>
          </a:solidFill>
        </p:spPr>
        <p:txBody>
          <a:bodyPr vert="horz" lIns="91440" tIns="0" rIns="91440" bIns="0" rtlCol="0" anchor="ctr">
            <a:normAutofit/>
          </a:bodyPr>
          <a:lstStyle>
            <a:lvl1pPr algn="l" defTabSz="914400" rtl="0" eaLnBrk="1" latinLnBrk="0" hangingPunct="1">
              <a:lnSpc>
                <a:spcPct val="85000"/>
              </a:lnSpc>
              <a:spcBef>
                <a:spcPct val="0"/>
              </a:spcBef>
              <a:buNone/>
              <a:defRPr sz="3200" b="1" kern="1200">
                <a:solidFill>
                  <a:schemeClr val="accent1"/>
                </a:solidFill>
                <a:latin typeface="+mj-lt"/>
                <a:ea typeface="+mj-ea"/>
                <a:cs typeface="+mj-cs"/>
              </a:defRPr>
            </a:lvl1pPr>
          </a:lstStyle>
          <a:p>
            <a:pPr algn="ctr"/>
            <a:r>
              <a:rPr lang="en-US" dirty="0">
                <a:solidFill>
                  <a:schemeClr val="tx1"/>
                </a:solidFill>
                <a:latin typeface="Book Antiqua" panose="02040602050305030304" pitchFamily="18" charset="0"/>
                <a:cs typeface="Arial" panose="020B0604020202020204" pitchFamily="34" charset="0"/>
              </a:rPr>
              <a:t>All bear markets are not the same</a:t>
            </a:r>
          </a:p>
        </p:txBody>
      </p:sp>
      <p:pic>
        <p:nvPicPr>
          <p:cNvPr id="2" name="Picture 1">
            <a:extLst>
              <a:ext uri="{FF2B5EF4-FFF2-40B4-BE49-F238E27FC236}">
                <a16:creationId xmlns:a16="http://schemas.microsoft.com/office/drawing/2014/main" id="{194C559D-CAE3-09DE-CE56-E80C46F1019A}"/>
              </a:ext>
            </a:extLst>
          </p:cNvPr>
          <p:cNvPicPr>
            <a:picLocks noChangeAspect="1"/>
          </p:cNvPicPr>
          <p:nvPr/>
        </p:nvPicPr>
        <p:blipFill>
          <a:blip r:embed="rId2"/>
          <a:stretch>
            <a:fillRect/>
          </a:stretch>
        </p:blipFill>
        <p:spPr>
          <a:xfrm>
            <a:off x="1066800" y="1596846"/>
            <a:ext cx="7010400" cy="3664308"/>
          </a:xfrm>
          <a:prstGeom prst="rect">
            <a:avLst/>
          </a:prstGeom>
        </p:spPr>
      </p:pic>
    </p:spTree>
    <p:extLst>
      <p:ext uri="{BB962C8B-B14F-4D97-AF65-F5344CB8AC3E}">
        <p14:creationId xmlns:p14="http://schemas.microsoft.com/office/powerpoint/2010/main" val="224896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B731C-D155-6274-4414-56A84A5B97A0}"/>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CC772E-6686-44B2-0DB2-94FB5B427E30}"/>
              </a:ext>
            </a:extLst>
          </p:cNvPr>
          <p:cNvSpPr>
            <a:spLocks noGrp="1"/>
          </p:cNvSpPr>
          <p:nvPr>
            <p:ph type="sldNum" sz="quarter" idx="12"/>
          </p:nvPr>
        </p:nvSpPr>
        <p:spPr/>
        <p:txBody>
          <a:bodyPr/>
          <a:lstStyle/>
          <a:p>
            <a:fld id="{71FA2017-4488-4033-A37E-4064B866FEA5}" type="slidenum">
              <a:rPr lang="en-US" smtClean="0"/>
              <a:pPr/>
              <a:t>5</a:t>
            </a:fld>
            <a:endParaRPr lang="en-US" dirty="0"/>
          </a:p>
        </p:txBody>
      </p:sp>
      <p:sp>
        <p:nvSpPr>
          <p:cNvPr id="8" name="Content Placeholder 7">
            <a:extLst>
              <a:ext uri="{FF2B5EF4-FFF2-40B4-BE49-F238E27FC236}">
                <a16:creationId xmlns:a16="http://schemas.microsoft.com/office/drawing/2014/main" id="{105FB46E-DC06-FFA8-3C93-9A7C29F6EB4E}"/>
              </a:ext>
            </a:extLst>
          </p:cNvPr>
          <p:cNvSpPr>
            <a:spLocks noGrp="1"/>
          </p:cNvSpPr>
          <p:nvPr>
            <p:ph idx="1"/>
          </p:nvPr>
        </p:nvSpPr>
        <p:spPr>
          <a:xfrm>
            <a:off x="342848" y="1219200"/>
            <a:ext cx="8393218" cy="4572000"/>
          </a:xfrm>
        </p:spPr>
        <p:txBody>
          <a:bodyPr vert="horz" lIns="91440" tIns="45720" rIns="91440" bIns="45720" rtlCol="0" anchor="ctr">
            <a:noAutofit/>
          </a:bodyPr>
          <a:lstStyle/>
          <a:p>
            <a:pPr marL="0" indent="0" algn="ctr">
              <a:spcAft>
                <a:spcPts val="1200"/>
              </a:spcAft>
              <a:buNone/>
            </a:pPr>
            <a:r>
              <a:rPr lang="en-US" sz="2800" b="1" dirty="0">
                <a:latin typeface="Book Antiqua" panose="02040602050305030304" pitchFamily="18" charset="0"/>
              </a:rPr>
              <a:t>The ‘V’ shaped “Macro” bear market</a:t>
            </a:r>
          </a:p>
          <a:p>
            <a:pPr marL="0" indent="0" algn="ctr">
              <a:spcAft>
                <a:spcPts val="1200"/>
              </a:spcAft>
              <a:buNone/>
            </a:pPr>
            <a:r>
              <a:rPr lang="en-US" sz="2800" b="1" dirty="0">
                <a:latin typeface="Book Antiqua" panose="02040602050305030304" pitchFamily="18" charset="0"/>
              </a:rPr>
              <a:t>The ‘U’ shaped “Valuation” bear market</a:t>
            </a:r>
          </a:p>
          <a:p>
            <a:pPr marL="0" indent="0" algn="ctr">
              <a:spcAft>
                <a:spcPts val="1200"/>
              </a:spcAft>
              <a:buNone/>
            </a:pPr>
            <a:endParaRPr lang="en-US" dirty="0">
              <a:solidFill>
                <a:srgbClr val="0070C0"/>
              </a:solidFill>
              <a:latin typeface="Book Antiqua" panose="02040602050305030304" pitchFamily="18" charset="0"/>
            </a:endParaRPr>
          </a:p>
          <a:p>
            <a:pPr marL="0" indent="0" algn="ctr">
              <a:spcAft>
                <a:spcPts val="1200"/>
              </a:spcAft>
              <a:buNone/>
            </a:pPr>
            <a:r>
              <a:rPr lang="en-US" dirty="0">
                <a:solidFill>
                  <a:srgbClr val="0070C0"/>
                </a:solidFill>
                <a:latin typeface="Book Antiqua" panose="02040602050305030304" pitchFamily="18" charset="0"/>
              </a:rPr>
              <a:t>This is a framework on how to think and navigate the market. It's not a formulae</a:t>
            </a:r>
          </a:p>
          <a:p>
            <a:pPr marL="0" indent="0" algn="ctr">
              <a:spcAft>
                <a:spcPts val="1200"/>
              </a:spcAft>
              <a:buNone/>
            </a:pPr>
            <a:endParaRPr lang="en-US" dirty="0">
              <a:latin typeface="Book Antiqua" panose="02040602050305030304" pitchFamily="18" charset="0"/>
              <a:cs typeface="Arial" panose="020B0604020202020204" pitchFamily="34" charset="0"/>
            </a:endParaRPr>
          </a:p>
        </p:txBody>
      </p:sp>
      <p:sp>
        <p:nvSpPr>
          <p:cNvPr id="9" name="Title 1">
            <a:extLst>
              <a:ext uri="{FF2B5EF4-FFF2-40B4-BE49-F238E27FC236}">
                <a16:creationId xmlns:a16="http://schemas.microsoft.com/office/drawing/2014/main" id="{0E0F698C-F22D-FCF8-A0FA-64C374ED1042}"/>
              </a:ext>
            </a:extLst>
          </p:cNvPr>
          <p:cNvSpPr txBox="1">
            <a:spLocks/>
          </p:cNvSpPr>
          <p:nvPr/>
        </p:nvSpPr>
        <p:spPr>
          <a:xfrm>
            <a:off x="139699" y="123825"/>
            <a:ext cx="8094339" cy="560296"/>
          </a:xfrm>
          <a:prstGeom prst="rect">
            <a:avLst/>
          </a:prstGeom>
          <a:solidFill>
            <a:srgbClr val="FF9900"/>
          </a:solidFill>
        </p:spPr>
        <p:txBody>
          <a:bodyPr vert="horz" lIns="91440" tIns="0" rIns="91440" bIns="0" rtlCol="0" anchor="ctr">
            <a:normAutofit/>
          </a:bodyPr>
          <a:lstStyle>
            <a:lvl1pPr algn="l" defTabSz="914400" rtl="0" eaLnBrk="1" latinLnBrk="0" hangingPunct="1">
              <a:lnSpc>
                <a:spcPct val="85000"/>
              </a:lnSpc>
              <a:spcBef>
                <a:spcPct val="0"/>
              </a:spcBef>
              <a:buNone/>
              <a:defRPr sz="3200" b="1" kern="1200">
                <a:solidFill>
                  <a:schemeClr val="accent1"/>
                </a:solidFill>
                <a:latin typeface="+mj-lt"/>
                <a:ea typeface="+mj-ea"/>
                <a:cs typeface="+mj-cs"/>
              </a:defRPr>
            </a:lvl1pPr>
          </a:lstStyle>
          <a:p>
            <a:pPr algn="ctr"/>
            <a:r>
              <a:rPr lang="en-US" dirty="0">
                <a:solidFill>
                  <a:schemeClr val="tx1"/>
                </a:solidFill>
                <a:latin typeface="Book Antiqua" panose="02040602050305030304" pitchFamily="18" charset="0"/>
                <a:cs typeface="Arial" panose="020B0604020202020204" pitchFamily="34" charset="0"/>
              </a:rPr>
              <a:t>All bear markets are not the same</a:t>
            </a:r>
          </a:p>
        </p:txBody>
      </p:sp>
    </p:spTree>
    <p:extLst>
      <p:ext uri="{BB962C8B-B14F-4D97-AF65-F5344CB8AC3E}">
        <p14:creationId xmlns:p14="http://schemas.microsoft.com/office/powerpoint/2010/main" val="303960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1FA2017-4488-4033-A37E-4064B866FEA5}" type="slidenum">
              <a:rPr lang="en-US" smtClean="0"/>
              <a:pPr/>
              <a:t>6</a:t>
            </a:fld>
            <a:endParaRPr lang="en-US" dirty="0"/>
          </a:p>
        </p:txBody>
      </p:sp>
      <p:sp>
        <p:nvSpPr>
          <p:cNvPr id="8" name="Content Placeholder 7">
            <a:extLst>
              <a:ext uri="{FF2B5EF4-FFF2-40B4-BE49-F238E27FC236}">
                <a16:creationId xmlns:a16="http://schemas.microsoft.com/office/drawing/2014/main" id="{AD45373D-09AB-420B-9082-6B9EB0BC3DCD}"/>
              </a:ext>
            </a:extLst>
          </p:cNvPr>
          <p:cNvSpPr>
            <a:spLocks noGrp="1"/>
          </p:cNvSpPr>
          <p:nvPr>
            <p:ph idx="1"/>
          </p:nvPr>
        </p:nvSpPr>
        <p:spPr>
          <a:xfrm>
            <a:off x="488951" y="1009650"/>
            <a:ext cx="3854450" cy="4552950"/>
          </a:xfrm>
        </p:spPr>
        <p:txBody>
          <a:bodyPr vert="horz" lIns="91440" tIns="45720" rIns="91440" bIns="45720" rtlCol="0">
            <a:noAutofit/>
          </a:bodyPr>
          <a:lstStyle/>
          <a:p>
            <a:pPr>
              <a:spcAft>
                <a:spcPts val="1200"/>
              </a:spcAft>
              <a:buFont typeface="Wingdings" panose="05000000000000000000" pitchFamily="2" charset="2"/>
              <a:buChar char="Ø"/>
            </a:pPr>
            <a:r>
              <a:rPr lang="en-US" dirty="0">
                <a:latin typeface="Book Antiqua" panose="02040602050305030304" pitchFamily="18" charset="0"/>
              </a:rPr>
              <a:t>Caused by a macro event (exogenous)</a:t>
            </a:r>
          </a:p>
          <a:p>
            <a:pPr>
              <a:spcAft>
                <a:spcPts val="1200"/>
              </a:spcAft>
              <a:buFont typeface="Wingdings" panose="05000000000000000000" pitchFamily="2" charset="2"/>
              <a:buChar char="Ø"/>
            </a:pPr>
            <a:r>
              <a:rPr lang="en-US" dirty="0">
                <a:latin typeface="Book Antiqua" panose="02040602050305030304" pitchFamily="18" charset="0"/>
              </a:rPr>
              <a:t>Sharp dip and recovery as event dissipates</a:t>
            </a:r>
          </a:p>
          <a:p>
            <a:pPr>
              <a:spcAft>
                <a:spcPts val="1200"/>
              </a:spcAft>
              <a:buFont typeface="Wingdings" panose="05000000000000000000" pitchFamily="2" charset="2"/>
              <a:buChar char="Ø"/>
            </a:pPr>
            <a:r>
              <a:rPr lang="en-US" dirty="0">
                <a:latin typeface="Book Antiqua" panose="02040602050305030304" pitchFamily="18" charset="0"/>
              </a:rPr>
              <a:t>Recovery driven by liquidity/ Government action</a:t>
            </a:r>
          </a:p>
          <a:p>
            <a:pPr>
              <a:spcAft>
                <a:spcPts val="1200"/>
              </a:spcAft>
              <a:buFont typeface="Wingdings" panose="05000000000000000000" pitchFamily="2" charset="2"/>
              <a:buChar char="Ø"/>
            </a:pPr>
            <a:endParaRPr lang="en-US" dirty="0">
              <a:latin typeface="Book Antiqua" panose="02040602050305030304" pitchFamily="18" charset="0"/>
            </a:endParaRPr>
          </a:p>
          <a:p>
            <a:pPr marL="0" indent="0">
              <a:spcAft>
                <a:spcPts val="1200"/>
              </a:spcAft>
              <a:buNone/>
            </a:pPr>
            <a:endParaRPr lang="en-US" dirty="0">
              <a:latin typeface="Book Antiqua" panose="02040602050305030304" pitchFamily="18" charset="0"/>
              <a:cs typeface="Arial" panose="020B0604020202020204" pitchFamily="34" charset="0"/>
            </a:endParaRPr>
          </a:p>
          <a:p>
            <a:pPr marL="0" indent="0">
              <a:spcAft>
                <a:spcPts val="1200"/>
              </a:spcAft>
              <a:buNone/>
            </a:pPr>
            <a:endParaRPr lang="en-US" dirty="0">
              <a:latin typeface="Book Antiqua" panose="02040602050305030304" pitchFamily="18" charset="0"/>
              <a:cs typeface="Arial" panose="020B0604020202020204" pitchFamily="34" charset="0"/>
            </a:endParaRPr>
          </a:p>
          <a:p>
            <a:pPr marL="0" indent="0">
              <a:spcAft>
                <a:spcPts val="1200"/>
              </a:spcAft>
              <a:buNone/>
            </a:pPr>
            <a:endParaRPr lang="en-US" dirty="0">
              <a:latin typeface="Book Antiqua" panose="02040602050305030304" pitchFamily="18" charset="0"/>
              <a:cs typeface="Arial" panose="020B0604020202020204" pitchFamily="34" charset="0"/>
            </a:endParaRPr>
          </a:p>
        </p:txBody>
      </p:sp>
      <p:sp>
        <p:nvSpPr>
          <p:cNvPr id="9" name="Title 1">
            <a:extLst>
              <a:ext uri="{FF2B5EF4-FFF2-40B4-BE49-F238E27FC236}">
                <a16:creationId xmlns:a16="http://schemas.microsoft.com/office/drawing/2014/main" id="{40FB36F6-44C0-4DC2-950E-CC48CAD85432}"/>
              </a:ext>
            </a:extLst>
          </p:cNvPr>
          <p:cNvSpPr txBox="1">
            <a:spLocks/>
          </p:cNvSpPr>
          <p:nvPr/>
        </p:nvSpPr>
        <p:spPr>
          <a:xfrm>
            <a:off x="139699" y="123825"/>
            <a:ext cx="8094339" cy="560296"/>
          </a:xfrm>
          <a:prstGeom prst="rect">
            <a:avLst/>
          </a:prstGeom>
          <a:solidFill>
            <a:srgbClr val="FF9900"/>
          </a:solidFill>
        </p:spPr>
        <p:txBody>
          <a:bodyPr vert="horz" lIns="91440" tIns="0" rIns="91440" bIns="0" rtlCol="0" anchor="ctr">
            <a:normAutofit/>
          </a:bodyPr>
          <a:lstStyle>
            <a:lvl1pPr algn="l" defTabSz="914400" rtl="0" eaLnBrk="1" latinLnBrk="0" hangingPunct="1">
              <a:lnSpc>
                <a:spcPct val="85000"/>
              </a:lnSpc>
              <a:spcBef>
                <a:spcPct val="0"/>
              </a:spcBef>
              <a:buNone/>
              <a:defRPr sz="3200" b="1" kern="1200">
                <a:solidFill>
                  <a:schemeClr val="accent1"/>
                </a:solidFill>
                <a:latin typeface="+mj-lt"/>
                <a:ea typeface="+mj-ea"/>
                <a:cs typeface="+mj-cs"/>
              </a:defRPr>
            </a:lvl1pPr>
          </a:lstStyle>
          <a:p>
            <a:pPr algn="ctr"/>
            <a:r>
              <a:rPr lang="en-US" dirty="0">
                <a:solidFill>
                  <a:schemeClr val="tx1"/>
                </a:solidFill>
                <a:latin typeface="Book Antiqua" panose="02040602050305030304" pitchFamily="18" charset="0"/>
                <a:cs typeface="Arial" panose="020B0604020202020204" pitchFamily="34" charset="0"/>
              </a:rPr>
              <a:t>The V Shaped Bear </a:t>
            </a:r>
          </a:p>
        </p:txBody>
      </p:sp>
      <p:pic>
        <p:nvPicPr>
          <p:cNvPr id="7" name="Picture 6">
            <a:extLst>
              <a:ext uri="{FF2B5EF4-FFF2-40B4-BE49-F238E27FC236}">
                <a16:creationId xmlns:a16="http://schemas.microsoft.com/office/drawing/2014/main" id="{2773B79B-C7CD-5ED8-2072-9B3DC419196D}"/>
              </a:ext>
            </a:extLst>
          </p:cNvPr>
          <p:cNvPicPr>
            <a:picLocks noChangeAspect="1"/>
          </p:cNvPicPr>
          <p:nvPr/>
        </p:nvPicPr>
        <p:blipFill>
          <a:blip r:embed="rId2"/>
          <a:stretch>
            <a:fillRect/>
          </a:stretch>
        </p:blipFill>
        <p:spPr>
          <a:xfrm>
            <a:off x="4495800" y="1009650"/>
            <a:ext cx="4366099" cy="4552950"/>
          </a:xfrm>
          <a:prstGeom prst="rect">
            <a:avLst/>
          </a:prstGeom>
        </p:spPr>
      </p:pic>
    </p:spTree>
    <p:extLst>
      <p:ext uri="{BB962C8B-B14F-4D97-AF65-F5344CB8AC3E}">
        <p14:creationId xmlns:p14="http://schemas.microsoft.com/office/powerpoint/2010/main" val="415010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1FA2017-4488-4033-A37E-4064B866FEA5}" type="slidenum">
              <a:rPr lang="en-US" smtClean="0"/>
              <a:pPr/>
              <a:t>7</a:t>
            </a:fld>
            <a:endParaRPr lang="en-US" dirty="0"/>
          </a:p>
        </p:txBody>
      </p:sp>
      <p:sp>
        <p:nvSpPr>
          <p:cNvPr id="3" name="Content Placeholder 2">
            <a:extLst>
              <a:ext uri="{FF2B5EF4-FFF2-40B4-BE49-F238E27FC236}">
                <a16:creationId xmlns:a16="http://schemas.microsoft.com/office/drawing/2014/main" id="{560B0A5D-58DF-0345-AA79-53799E553DB0}"/>
              </a:ext>
            </a:extLst>
          </p:cNvPr>
          <p:cNvSpPr>
            <a:spLocks noGrp="1"/>
          </p:cNvSpPr>
          <p:nvPr>
            <p:ph idx="1"/>
          </p:nvPr>
        </p:nvSpPr>
        <p:spPr>
          <a:xfrm>
            <a:off x="5105400" y="1881666"/>
            <a:ext cx="3962400" cy="2332668"/>
          </a:xfrm>
        </p:spPr>
        <p:txBody>
          <a:bodyPr>
            <a:noAutofit/>
          </a:bodyPr>
          <a:lstStyle/>
          <a:p>
            <a:pPr>
              <a:spcAft>
                <a:spcPts val="1200"/>
              </a:spcAft>
            </a:pPr>
            <a:r>
              <a:rPr lang="en-US" dirty="0">
                <a:latin typeface="Book Antiqua" panose="02040602050305030304" pitchFamily="18" charset="0"/>
              </a:rPr>
              <a:t>Global pandemic</a:t>
            </a:r>
          </a:p>
          <a:p>
            <a:pPr>
              <a:spcAft>
                <a:spcPts val="1200"/>
              </a:spcAft>
            </a:pPr>
            <a:r>
              <a:rPr lang="en-US" dirty="0">
                <a:latin typeface="Book Antiqua" panose="02040602050305030304" pitchFamily="18" charset="0"/>
              </a:rPr>
              <a:t>Valuations at all time lows</a:t>
            </a:r>
          </a:p>
          <a:p>
            <a:pPr>
              <a:spcAft>
                <a:spcPts val="1200"/>
              </a:spcAft>
            </a:pPr>
            <a:r>
              <a:rPr lang="en-US" dirty="0">
                <a:latin typeface="Book Antiqua" panose="02040602050305030304" pitchFamily="18" charset="0"/>
              </a:rPr>
              <a:t>Large Liquidity injections to revive the economy</a:t>
            </a:r>
          </a:p>
        </p:txBody>
      </p:sp>
      <p:sp>
        <p:nvSpPr>
          <p:cNvPr id="2" name="Title 1">
            <a:extLst>
              <a:ext uri="{FF2B5EF4-FFF2-40B4-BE49-F238E27FC236}">
                <a16:creationId xmlns:a16="http://schemas.microsoft.com/office/drawing/2014/main" id="{FEA503E8-BAB9-6E98-B5EF-3D19BF999C98}"/>
              </a:ext>
            </a:extLst>
          </p:cNvPr>
          <p:cNvSpPr txBox="1">
            <a:spLocks/>
          </p:cNvSpPr>
          <p:nvPr/>
        </p:nvSpPr>
        <p:spPr>
          <a:xfrm>
            <a:off x="139699" y="123825"/>
            <a:ext cx="8094339" cy="560296"/>
          </a:xfrm>
          <a:prstGeom prst="rect">
            <a:avLst/>
          </a:prstGeom>
          <a:solidFill>
            <a:srgbClr val="FF9900"/>
          </a:solidFill>
        </p:spPr>
        <p:txBody>
          <a:bodyPr vert="horz" lIns="91440" tIns="0" rIns="91440" bIns="0" rtlCol="0" anchor="ctr">
            <a:normAutofit/>
          </a:bodyPr>
          <a:lstStyle>
            <a:lvl1pPr algn="l" defTabSz="914400" rtl="0" eaLnBrk="1" latinLnBrk="0" hangingPunct="1">
              <a:lnSpc>
                <a:spcPct val="85000"/>
              </a:lnSpc>
              <a:spcBef>
                <a:spcPct val="0"/>
              </a:spcBef>
              <a:buNone/>
              <a:defRPr sz="3200" b="1" kern="1200">
                <a:solidFill>
                  <a:schemeClr val="accent1"/>
                </a:solidFill>
                <a:latin typeface="+mj-lt"/>
                <a:ea typeface="+mj-ea"/>
                <a:cs typeface="+mj-cs"/>
              </a:defRPr>
            </a:lvl1pPr>
          </a:lstStyle>
          <a:p>
            <a:pPr algn="ctr"/>
            <a:r>
              <a:rPr lang="en-US" dirty="0">
                <a:solidFill>
                  <a:schemeClr val="tx1"/>
                </a:solidFill>
                <a:latin typeface="Book Antiqua" panose="02040602050305030304" pitchFamily="18" charset="0"/>
                <a:cs typeface="Arial" panose="020B0604020202020204" pitchFamily="34" charset="0"/>
              </a:rPr>
              <a:t>Covid Crisis - 2020</a:t>
            </a:r>
          </a:p>
        </p:txBody>
      </p:sp>
      <p:pic>
        <p:nvPicPr>
          <p:cNvPr id="5" name="Picture 4">
            <a:extLst>
              <a:ext uri="{FF2B5EF4-FFF2-40B4-BE49-F238E27FC236}">
                <a16:creationId xmlns:a16="http://schemas.microsoft.com/office/drawing/2014/main" id="{3553C6D6-5F51-AB5D-41BF-3B244D1DDB9B}"/>
              </a:ext>
            </a:extLst>
          </p:cNvPr>
          <p:cNvPicPr>
            <a:picLocks noChangeAspect="1"/>
          </p:cNvPicPr>
          <p:nvPr/>
        </p:nvPicPr>
        <p:blipFill>
          <a:blip r:embed="rId2"/>
          <a:stretch>
            <a:fillRect/>
          </a:stretch>
        </p:blipFill>
        <p:spPr>
          <a:xfrm>
            <a:off x="332661" y="951693"/>
            <a:ext cx="4611092" cy="2705907"/>
          </a:xfrm>
          <a:prstGeom prst="rect">
            <a:avLst/>
          </a:prstGeom>
        </p:spPr>
      </p:pic>
      <p:pic>
        <p:nvPicPr>
          <p:cNvPr id="17" name="Picture 16">
            <a:extLst>
              <a:ext uri="{FF2B5EF4-FFF2-40B4-BE49-F238E27FC236}">
                <a16:creationId xmlns:a16="http://schemas.microsoft.com/office/drawing/2014/main" id="{A467CDFC-A246-7222-E46C-573F410DD17F}"/>
              </a:ext>
            </a:extLst>
          </p:cNvPr>
          <p:cNvPicPr>
            <a:picLocks noChangeAspect="1"/>
          </p:cNvPicPr>
          <p:nvPr/>
        </p:nvPicPr>
        <p:blipFill>
          <a:blip r:embed="rId3"/>
          <a:stretch>
            <a:fillRect/>
          </a:stretch>
        </p:blipFill>
        <p:spPr>
          <a:xfrm>
            <a:off x="139699" y="3810000"/>
            <a:ext cx="4965701" cy="2443962"/>
          </a:xfrm>
          <a:prstGeom prst="rect">
            <a:avLst/>
          </a:prstGeom>
        </p:spPr>
      </p:pic>
    </p:spTree>
    <p:extLst>
      <p:ext uri="{BB962C8B-B14F-4D97-AF65-F5344CB8AC3E}">
        <p14:creationId xmlns:p14="http://schemas.microsoft.com/office/powerpoint/2010/main" val="287282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C72E1-C696-30EB-DFAB-BE4C90C64E8A}"/>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C8FE2F6-0A88-C544-D506-FDB31C2E5061}"/>
              </a:ext>
            </a:extLst>
          </p:cNvPr>
          <p:cNvSpPr>
            <a:spLocks noGrp="1"/>
          </p:cNvSpPr>
          <p:nvPr>
            <p:ph type="sldNum" sz="quarter" idx="12"/>
          </p:nvPr>
        </p:nvSpPr>
        <p:spPr/>
        <p:txBody>
          <a:bodyPr/>
          <a:lstStyle/>
          <a:p>
            <a:fld id="{71FA2017-4488-4033-A37E-4064B866FEA5}" type="slidenum">
              <a:rPr lang="en-US" smtClean="0"/>
              <a:pPr/>
              <a:t>8</a:t>
            </a:fld>
            <a:endParaRPr lang="en-US" dirty="0"/>
          </a:p>
        </p:txBody>
      </p:sp>
      <p:sp>
        <p:nvSpPr>
          <p:cNvPr id="2" name="Title 1">
            <a:extLst>
              <a:ext uri="{FF2B5EF4-FFF2-40B4-BE49-F238E27FC236}">
                <a16:creationId xmlns:a16="http://schemas.microsoft.com/office/drawing/2014/main" id="{3805DA71-D4FA-9F17-B175-9987F67E5713}"/>
              </a:ext>
            </a:extLst>
          </p:cNvPr>
          <p:cNvSpPr txBox="1">
            <a:spLocks/>
          </p:cNvSpPr>
          <p:nvPr/>
        </p:nvSpPr>
        <p:spPr>
          <a:xfrm>
            <a:off x="139699" y="123825"/>
            <a:ext cx="8094339" cy="560296"/>
          </a:xfrm>
          <a:prstGeom prst="rect">
            <a:avLst/>
          </a:prstGeom>
          <a:solidFill>
            <a:srgbClr val="FF9900"/>
          </a:solidFill>
        </p:spPr>
        <p:txBody>
          <a:bodyPr vert="horz" lIns="91440" tIns="0" rIns="91440" bIns="0" rtlCol="0" anchor="ctr">
            <a:normAutofit/>
          </a:bodyPr>
          <a:lstStyle>
            <a:lvl1pPr algn="l" defTabSz="914400" rtl="0" eaLnBrk="1" latinLnBrk="0" hangingPunct="1">
              <a:lnSpc>
                <a:spcPct val="85000"/>
              </a:lnSpc>
              <a:spcBef>
                <a:spcPct val="0"/>
              </a:spcBef>
              <a:buNone/>
              <a:defRPr sz="3200" b="1" kern="1200">
                <a:solidFill>
                  <a:schemeClr val="accent1"/>
                </a:solidFill>
                <a:latin typeface="+mj-lt"/>
                <a:ea typeface="+mj-ea"/>
                <a:cs typeface="+mj-cs"/>
              </a:defRPr>
            </a:lvl1pPr>
          </a:lstStyle>
          <a:p>
            <a:pPr algn="ctr"/>
            <a:r>
              <a:rPr lang="en-US" dirty="0">
                <a:solidFill>
                  <a:schemeClr val="tx1"/>
                </a:solidFill>
                <a:latin typeface="Book Antiqua" panose="02040602050305030304" pitchFamily="18" charset="0"/>
                <a:cs typeface="Arial" panose="020B0604020202020204" pitchFamily="34" charset="0"/>
              </a:rPr>
              <a:t>Trump Tariff Tantrum</a:t>
            </a:r>
          </a:p>
        </p:txBody>
      </p:sp>
      <p:pic>
        <p:nvPicPr>
          <p:cNvPr id="9" name="Picture 8">
            <a:extLst>
              <a:ext uri="{FF2B5EF4-FFF2-40B4-BE49-F238E27FC236}">
                <a16:creationId xmlns:a16="http://schemas.microsoft.com/office/drawing/2014/main" id="{2622B624-A414-BA99-7EBC-02A7C0FAC70A}"/>
              </a:ext>
            </a:extLst>
          </p:cNvPr>
          <p:cNvPicPr>
            <a:picLocks noChangeAspect="1"/>
          </p:cNvPicPr>
          <p:nvPr/>
        </p:nvPicPr>
        <p:blipFill>
          <a:blip r:embed="rId2"/>
          <a:stretch>
            <a:fillRect/>
          </a:stretch>
        </p:blipFill>
        <p:spPr>
          <a:xfrm>
            <a:off x="670077" y="1295400"/>
            <a:ext cx="7563961" cy="4045457"/>
          </a:xfrm>
          <a:prstGeom prst="rect">
            <a:avLst/>
          </a:prstGeom>
        </p:spPr>
      </p:pic>
    </p:spTree>
    <p:extLst>
      <p:ext uri="{BB962C8B-B14F-4D97-AF65-F5344CB8AC3E}">
        <p14:creationId xmlns:p14="http://schemas.microsoft.com/office/powerpoint/2010/main" val="251062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50045-AF99-D1F2-9808-EBA28BC055F0}"/>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81E9DF4-6FD5-75A5-EB87-40306D542CEF}"/>
              </a:ext>
            </a:extLst>
          </p:cNvPr>
          <p:cNvSpPr>
            <a:spLocks noGrp="1"/>
          </p:cNvSpPr>
          <p:nvPr>
            <p:ph type="sldNum" sz="quarter" idx="12"/>
          </p:nvPr>
        </p:nvSpPr>
        <p:spPr/>
        <p:txBody>
          <a:bodyPr/>
          <a:lstStyle/>
          <a:p>
            <a:fld id="{71FA2017-4488-4033-A37E-4064B866FEA5}" type="slidenum">
              <a:rPr lang="en-US" smtClean="0"/>
              <a:pPr/>
              <a:t>9</a:t>
            </a:fld>
            <a:endParaRPr lang="en-US" dirty="0"/>
          </a:p>
        </p:txBody>
      </p:sp>
      <p:sp>
        <p:nvSpPr>
          <p:cNvPr id="3" name="Content Placeholder 2">
            <a:extLst>
              <a:ext uri="{FF2B5EF4-FFF2-40B4-BE49-F238E27FC236}">
                <a16:creationId xmlns:a16="http://schemas.microsoft.com/office/drawing/2014/main" id="{098AB385-743C-5545-A60C-43E7B6BB733D}"/>
              </a:ext>
            </a:extLst>
          </p:cNvPr>
          <p:cNvSpPr>
            <a:spLocks noGrp="1"/>
          </p:cNvSpPr>
          <p:nvPr>
            <p:ph idx="1"/>
          </p:nvPr>
        </p:nvSpPr>
        <p:spPr>
          <a:xfrm>
            <a:off x="379519" y="4421278"/>
            <a:ext cx="8153400" cy="1979521"/>
          </a:xfrm>
        </p:spPr>
        <p:txBody>
          <a:bodyPr>
            <a:normAutofit/>
          </a:bodyPr>
          <a:lstStyle/>
          <a:p>
            <a:pPr>
              <a:spcAft>
                <a:spcPts val="1200"/>
              </a:spcAft>
              <a:buFont typeface="Wingdings" panose="05000000000000000000" pitchFamily="2" charset="2"/>
              <a:buChar char="Ø"/>
            </a:pPr>
            <a:r>
              <a:rPr lang="en-US" sz="1800" dirty="0">
                <a:latin typeface="Book Antiqua" panose="02040602050305030304" pitchFamily="18" charset="0"/>
              </a:rPr>
              <a:t>First drop occurred on valuation which touched a peak in 2008</a:t>
            </a:r>
          </a:p>
          <a:p>
            <a:pPr>
              <a:spcAft>
                <a:spcPts val="1200"/>
              </a:spcAft>
              <a:buFont typeface="Wingdings" panose="05000000000000000000" pitchFamily="2" charset="2"/>
              <a:buChar char="Ø"/>
            </a:pPr>
            <a:r>
              <a:rPr lang="en-US" sz="1800" dirty="0">
                <a:latin typeface="Book Antiqua" panose="02040602050305030304" pitchFamily="18" charset="0"/>
              </a:rPr>
              <a:t>Great financial crisis caused the market to drop 60% </a:t>
            </a:r>
            <a:r>
              <a:rPr lang="en-US" sz="1800" u="sng" dirty="0">
                <a:latin typeface="Book Antiqua" panose="02040602050305030304" pitchFamily="18" charset="0"/>
              </a:rPr>
              <a:t>after it had already dropped 45% </a:t>
            </a:r>
            <a:r>
              <a:rPr lang="en-US" sz="1800" dirty="0">
                <a:latin typeface="Book Antiqua" panose="02040602050305030304" pitchFamily="18" charset="0"/>
              </a:rPr>
              <a:t>from the peak</a:t>
            </a:r>
          </a:p>
          <a:p>
            <a:pPr>
              <a:spcAft>
                <a:spcPts val="1200"/>
              </a:spcAft>
              <a:buFont typeface="Wingdings" panose="05000000000000000000" pitchFamily="2" charset="2"/>
              <a:buChar char="Ø"/>
            </a:pPr>
            <a:r>
              <a:rPr lang="en-US" sz="1800" dirty="0">
                <a:latin typeface="Book Antiqua" panose="02040602050305030304" pitchFamily="18" charset="0"/>
              </a:rPr>
              <a:t>Large scale government intervention</a:t>
            </a:r>
          </a:p>
        </p:txBody>
      </p:sp>
      <p:sp>
        <p:nvSpPr>
          <p:cNvPr id="2" name="Title 1">
            <a:extLst>
              <a:ext uri="{FF2B5EF4-FFF2-40B4-BE49-F238E27FC236}">
                <a16:creationId xmlns:a16="http://schemas.microsoft.com/office/drawing/2014/main" id="{812801CF-9B84-30A2-374E-C687562FDC31}"/>
              </a:ext>
            </a:extLst>
          </p:cNvPr>
          <p:cNvSpPr txBox="1">
            <a:spLocks/>
          </p:cNvSpPr>
          <p:nvPr/>
        </p:nvSpPr>
        <p:spPr>
          <a:xfrm>
            <a:off x="139699" y="123825"/>
            <a:ext cx="8094339" cy="560296"/>
          </a:xfrm>
          <a:prstGeom prst="rect">
            <a:avLst/>
          </a:prstGeom>
          <a:solidFill>
            <a:srgbClr val="FF9900"/>
          </a:solidFill>
        </p:spPr>
        <p:txBody>
          <a:bodyPr vert="horz" lIns="91440" tIns="0" rIns="91440" bIns="0" rtlCol="0" anchor="ctr">
            <a:normAutofit/>
          </a:bodyPr>
          <a:lstStyle>
            <a:lvl1pPr algn="l" defTabSz="914400" rtl="0" eaLnBrk="1" latinLnBrk="0" hangingPunct="1">
              <a:lnSpc>
                <a:spcPct val="85000"/>
              </a:lnSpc>
              <a:spcBef>
                <a:spcPct val="0"/>
              </a:spcBef>
              <a:buNone/>
              <a:defRPr sz="3200" b="1" kern="1200">
                <a:solidFill>
                  <a:schemeClr val="accent1"/>
                </a:solidFill>
                <a:latin typeface="+mj-lt"/>
                <a:ea typeface="+mj-ea"/>
                <a:cs typeface="+mj-cs"/>
              </a:defRPr>
            </a:lvl1pPr>
          </a:lstStyle>
          <a:p>
            <a:pPr algn="ctr"/>
            <a:r>
              <a:rPr lang="en-US" dirty="0">
                <a:solidFill>
                  <a:schemeClr val="tx1"/>
                </a:solidFill>
                <a:latin typeface="Book Antiqua" panose="02040602050305030304" pitchFamily="18" charset="0"/>
                <a:cs typeface="Arial" panose="020B0604020202020204" pitchFamily="34" charset="0"/>
              </a:rPr>
              <a:t>Lehman Crisis - 2008</a:t>
            </a:r>
          </a:p>
        </p:txBody>
      </p:sp>
      <p:pic>
        <p:nvPicPr>
          <p:cNvPr id="12" name="Picture 11">
            <a:extLst>
              <a:ext uri="{FF2B5EF4-FFF2-40B4-BE49-F238E27FC236}">
                <a16:creationId xmlns:a16="http://schemas.microsoft.com/office/drawing/2014/main" id="{701C7A30-5EDD-D191-AB64-B66F6881D94B}"/>
              </a:ext>
            </a:extLst>
          </p:cNvPr>
          <p:cNvPicPr>
            <a:picLocks noChangeAspect="1"/>
          </p:cNvPicPr>
          <p:nvPr/>
        </p:nvPicPr>
        <p:blipFill>
          <a:blip r:embed="rId2"/>
          <a:stretch>
            <a:fillRect/>
          </a:stretch>
        </p:blipFill>
        <p:spPr>
          <a:xfrm>
            <a:off x="1524000" y="798422"/>
            <a:ext cx="5310706" cy="3276600"/>
          </a:xfrm>
          <a:prstGeom prst="rect">
            <a:avLst/>
          </a:prstGeom>
        </p:spPr>
      </p:pic>
    </p:spTree>
    <p:extLst>
      <p:ext uri="{BB962C8B-B14F-4D97-AF65-F5344CB8AC3E}">
        <p14:creationId xmlns:p14="http://schemas.microsoft.com/office/powerpoint/2010/main" val="416296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RIS_TEMPLATE" val="12/5/2014 3:26:38 PM"/>
</p:tagLst>
</file>

<file path=ppt/theme/theme1.xml><?xml version="1.0" encoding="utf-8"?>
<a:theme xmlns:a="http://schemas.openxmlformats.org/drawingml/2006/main" name="ARRIS_4x3_2015">
  <a:themeElements>
    <a:clrScheme name="Arris Oct 2014">
      <a:dk1>
        <a:sysClr val="windowText" lastClr="000000"/>
      </a:dk1>
      <a:lt1>
        <a:sysClr val="window" lastClr="FFFFFF"/>
      </a:lt1>
      <a:dk2>
        <a:srgbClr val="58585A"/>
      </a:dk2>
      <a:lt2>
        <a:srgbClr val="DBDBDB"/>
      </a:lt2>
      <a:accent1>
        <a:srgbClr val="F1740D"/>
      </a:accent1>
      <a:accent2>
        <a:srgbClr val="58585A"/>
      </a:accent2>
      <a:accent3>
        <a:srgbClr val="93BB2F"/>
      </a:accent3>
      <a:accent4>
        <a:srgbClr val="37529F"/>
      </a:accent4>
      <a:accent5>
        <a:srgbClr val="8D8F90"/>
      </a:accent5>
      <a:accent6>
        <a:srgbClr val="E3390B"/>
      </a:accent6>
      <a:hlink>
        <a:srgbClr val="37529F"/>
      </a:hlink>
      <a:folHlink>
        <a:srgbClr val="58585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28600" indent="-228600">
          <a:lnSpc>
            <a:spcPct val="90000"/>
          </a:lnSpc>
          <a:buClr>
            <a:schemeClr val="accent1"/>
          </a:buClr>
          <a:buSzPct val="90000"/>
          <a:buFont typeface="Arial" panose="020B0604020202020204" pitchFamily="34" charset="0"/>
          <a:buChar char="•"/>
          <a:defRPr/>
        </a:defPPr>
      </a:lstStyle>
    </a:txDef>
  </a:objectDefaults>
  <a:extraClrSchemeLst/>
  <a:custClrLst>
    <a:custClr name="201|88|25">
      <a:srgbClr val="C95819"/>
    </a:custClr>
    <a:custClr name="164|15|4">
      <a:srgbClr val="A40F04"/>
    </a:custClr>
    <a:custClr name="49|62|115">
      <a:srgbClr val="313E73"/>
    </a:custClr>
    <a:custClr name="97|123|31">
      <a:srgbClr val="617B1F"/>
    </a:custClr>
    <a:custClr name="141|116|97">
      <a:srgbClr val="8D7461"/>
    </a:custClr>
    <a:custClr name="175|176|177">
      <a:srgbClr val="AFB0B1"/>
    </a:custClr>
  </a:custClrLst>
  <a:extLst>
    <a:ext uri="{05A4C25C-085E-4340-85A3-A5531E510DB2}">
      <thm15:themeFamily xmlns:thm15="http://schemas.microsoft.com/office/thememl/2012/main" name="ARRIS_4x3_2015.potx" id="{197D7E15-AD25-42FF-9C87-7DF25FD2B757}" vid="{54B1E2FA-2F78-40B3-AEE8-E961DD0DF23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Arris Oct 2014">
      <a:dk1>
        <a:sysClr val="windowText" lastClr="000000"/>
      </a:dk1>
      <a:lt1>
        <a:sysClr val="window" lastClr="FFFFFF"/>
      </a:lt1>
      <a:dk2>
        <a:srgbClr val="58585A"/>
      </a:dk2>
      <a:lt2>
        <a:srgbClr val="DBDBDB"/>
      </a:lt2>
      <a:accent1>
        <a:srgbClr val="F1740D"/>
      </a:accent1>
      <a:accent2>
        <a:srgbClr val="58585A"/>
      </a:accent2>
      <a:accent3>
        <a:srgbClr val="93BB2F"/>
      </a:accent3>
      <a:accent4>
        <a:srgbClr val="37529F"/>
      </a:accent4>
      <a:accent5>
        <a:srgbClr val="8D8F90"/>
      </a:accent5>
      <a:accent6>
        <a:srgbClr val="E3390B"/>
      </a:accent6>
      <a:hlink>
        <a:srgbClr val="37529F"/>
      </a:hlink>
      <a:folHlink>
        <a:srgbClr val="58585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28600" indent="-228600">
          <a:lnSpc>
            <a:spcPct val="90000"/>
          </a:lnSpc>
          <a:buClr>
            <a:schemeClr val="accent1"/>
          </a:buClr>
          <a:buSzPct val="90000"/>
          <a:buFont typeface="Arial" panose="020B0604020202020204" pitchFamily="34" charset="0"/>
          <a:buChar char="•"/>
          <a:defRPr/>
        </a:defPPr>
      </a:lstStyle>
    </a:txDef>
  </a:objectDefaults>
  <a:extraClrSchemeLst/>
  <a:custClrLst>
    <a:custClr name="201|88|25">
      <a:srgbClr val="C95819"/>
    </a:custClr>
    <a:custClr name="164|15|4">
      <a:srgbClr val="A40F04"/>
    </a:custClr>
    <a:custClr name="49|62|115">
      <a:srgbClr val="313E73"/>
    </a:custClr>
    <a:custClr name="97|123|31">
      <a:srgbClr val="617B1F"/>
    </a:custClr>
    <a:custClr name="141|116|97">
      <a:srgbClr val="8D7461"/>
    </a:custClr>
    <a:custClr name="175|176|177">
      <a:srgbClr val="AFB0B1"/>
    </a:custClr>
  </a:custClrLst>
</a:theme>
</file>

<file path=ppt/theme/theme4.xml><?xml version="1.0" encoding="utf-8"?>
<a:theme xmlns:a="http://schemas.openxmlformats.org/drawingml/2006/main" name="Office Theme">
  <a:themeElements>
    <a:clrScheme name="Arris Oct 2014">
      <a:dk1>
        <a:sysClr val="windowText" lastClr="000000"/>
      </a:dk1>
      <a:lt1>
        <a:sysClr val="window" lastClr="FFFFFF"/>
      </a:lt1>
      <a:dk2>
        <a:srgbClr val="58585A"/>
      </a:dk2>
      <a:lt2>
        <a:srgbClr val="DBDBDB"/>
      </a:lt2>
      <a:accent1>
        <a:srgbClr val="F1740D"/>
      </a:accent1>
      <a:accent2>
        <a:srgbClr val="58585A"/>
      </a:accent2>
      <a:accent3>
        <a:srgbClr val="93BB2F"/>
      </a:accent3>
      <a:accent4>
        <a:srgbClr val="37529F"/>
      </a:accent4>
      <a:accent5>
        <a:srgbClr val="8D8F90"/>
      </a:accent5>
      <a:accent6>
        <a:srgbClr val="E3390B"/>
      </a:accent6>
      <a:hlink>
        <a:srgbClr val="37529F"/>
      </a:hlink>
      <a:folHlink>
        <a:srgbClr val="58585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28600" indent="-228600">
          <a:lnSpc>
            <a:spcPct val="90000"/>
          </a:lnSpc>
          <a:buClr>
            <a:schemeClr val="accent1"/>
          </a:buClr>
          <a:buSzPct val="90000"/>
          <a:buFont typeface="Arial" panose="020B0604020202020204" pitchFamily="34" charset="0"/>
          <a:buChar char="•"/>
          <a:defRPr/>
        </a:defPPr>
      </a:lstStyle>
    </a:txDef>
  </a:objectDefaults>
  <a:extraClrSchemeLst/>
  <a:custClrLst>
    <a:custClr name="201|88|25">
      <a:srgbClr val="C95819"/>
    </a:custClr>
    <a:custClr name="164|15|4">
      <a:srgbClr val="A40F04"/>
    </a:custClr>
    <a:custClr name="49|62|115">
      <a:srgbClr val="313E73"/>
    </a:custClr>
    <a:custClr name="97|123|31">
      <a:srgbClr val="617B1F"/>
    </a:custClr>
    <a:custClr name="141|116|97">
      <a:srgbClr val="8D7461"/>
    </a:custClr>
    <a:custClr name="175|176|177">
      <a:srgbClr val="AFB0B1"/>
    </a:custClr>
  </a:custClrLst>
</a:theme>
</file>

<file path=docProps/app.xml><?xml version="1.0" encoding="utf-8"?>
<Properties xmlns="http://schemas.openxmlformats.org/officeDocument/2006/extended-properties" xmlns:vt="http://schemas.openxmlformats.org/officeDocument/2006/docPropsVTypes">
  <Template>blank</Template>
  <TotalTime>14439</TotalTime>
  <Words>1269</Words>
  <Application>Microsoft Office PowerPoint</Application>
  <PresentationFormat>On-screen Show (4:3)</PresentationFormat>
  <Paragraphs>181</Paragraphs>
  <Slides>26</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Aptos</vt:lpstr>
      <vt:lpstr>Aptos Display</vt:lpstr>
      <vt:lpstr>Arial</vt:lpstr>
      <vt:lpstr>Book Antiqua</vt:lpstr>
      <vt:lpstr>Calibri</vt:lpstr>
      <vt:lpstr>Wingdings</vt:lpstr>
      <vt:lpstr>ARRIS_4x3_2015</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RC CAPITAL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PEL</dc:title>
  <dc:creator>Chauhan, Rohit</dc:creator>
  <cp:lastModifiedBy>Chauhan, Rohit</cp:lastModifiedBy>
  <cp:revision>496</cp:revision>
  <cp:lastPrinted>2015-12-14T17:27:22Z</cp:lastPrinted>
  <dcterms:created xsi:type="dcterms:W3CDTF">2015-06-17T16:17:47Z</dcterms:created>
  <dcterms:modified xsi:type="dcterms:W3CDTF">2026-01-02T18:27:44Z</dcterms:modified>
</cp:coreProperties>
</file>